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7" r:id="rId3"/>
    <p:sldId id="260" r:id="rId4"/>
    <p:sldId id="282" r:id="rId5"/>
    <p:sldId id="277" r:id="rId6"/>
    <p:sldId id="258" r:id="rId7"/>
    <p:sldId id="259" r:id="rId8"/>
    <p:sldId id="281" r:id="rId9"/>
    <p:sldId id="283" r:id="rId10"/>
    <p:sldId id="280" r:id="rId11"/>
    <p:sldId id="279" r:id="rId12"/>
    <p:sldId id="262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E58A3-A407-4ACB-B2E8-5E04D35E49B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DC6C-AF3C-4329-80BB-BE324E61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3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EBC086-7606-4F84-9F1F-E4AFC6838695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213B651-9DC7-423D-B40B-D18449FD6F9A}" type="slidenum">
              <a:rPr lang="fr-FR" altLang="en-US" sz="1200"/>
              <a:pPr algn="r" eaLnBrk="1" hangingPunct="1"/>
              <a:t>5</a:t>
            </a:fld>
            <a:endParaRPr lang="fr-FR" alt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3A12F6-525E-417E-B105-46BAD3EA9FBA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C80F220-E78F-42A3-9D6B-DC2FB2A004DC}" type="slidenum">
              <a:rPr lang="fr-FR" altLang="en-US" sz="1200"/>
              <a:pPr algn="r" eaLnBrk="1" hangingPunct="1"/>
              <a:t>9</a:t>
            </a:fld>
            <a:endParaRPr lang="fr-FR" alt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D706AA-47B4-4371-991C-9F4975B91723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D567C2E-0F20-4028-95BC-47BEF568BB62}" type="slidenum">
              <a:rPr lang="fr-FR" altLang="en-US" sz="1200"/>
              <a:pPr algn="r" eaLnBrk="1" hangingPunct="1"/>
              <a:t>11</a:t>
            </a:fld>
            <a:endParaRPr lang="fr-FR" alt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1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33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9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6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4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2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4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6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10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5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FCF0-9C08-495F-8FE2-724C523B46E3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1004-4AC1-498D-89D3-55D71408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9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rltv.europa.eu/fr/player.aspx?pid=38ec5e83-9fa3-44f5-b712-88b16982f005" TargetMode="External"/><Relationship Id="rId2" Type="http://schemas.openxmlformats.org/officeDocument/2006/relationships/hyperlink" Target="http://europarltv.europa.eu/fr/player.aspx?pid=ee4e6f7c-179c-4751-8b01-3a3db8e21da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parltv.europa.eu/fr/player.aspx?pid=8dd23e9f-18cb-4ec0-b1e2-9f810132b0be" TargetMode="External"/><Relationship Id="rId3" Type="http://schemas.openxmlformats.org/officeDocument/2006/relationships/hyperlink" Target="http://www.europarltv.europa.eu/fr/player.aspx?pid=dfd3fdc8-0882-43a6-8791-9e3600ff485e" TargetMode="External"/><Relationship Id="rId7" Type="http://schemas.openxmlformats.org/officeDocument/2006/relationships/hyperlink" Target="http://www.europarltv.europa.eu/fr/player.aspx?pid=9ab6ddd9-34c6-4945-9fa2-f97191bcf0b3" TargetMode="External"/><Relationship Id="rId2" Type="http://schemas.openxmlformats.org/officeDocument/2006/relationships/hyperlink" Target="http://www.europarltv.europa.eu/fr/player.aspx?pid=4be06860-e5af-4d28-9c70-9e520093076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parltv.europa.eu/fr/player.aspx?pid=918ac362-af79-4909-af96-b744b1253cd7" TargetMode="External"/><Relationship Id="rId5" Type="http://schemas.openxmlformats.org/officeDocument/2006/relationships/hyperlink" Target="http://www.europarltv.europa.eu/fr/player.aspx?pid=a1e5f2c7-f01e-413d-9aaf-22b0ac7d8fae" TargetMode="External"/><Relationship Id="rId4" Type="http://schemas.openxmlformats.org/officeDocument/2006/relationships/hyperlink" Target="http://www.europarltv.europa.eu/fr/player.aspx?pid=60256726-8356-4321-866d-9ec900a3bada" TargetMode="External"/><Relationship Id="rId9" Type="http://schemas.openxmlformats.org/officeDocument/2006/relationships/hyperlink" Target="http://www.europarltv.europa.eu/fr/player.aspx?pid=3331c6dd-72a9-4473-a3cf-a1500114704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rltv.europa.eu/fr/player.aspx?pid=07dd9309-04ac-428e-a6c6-a33700f55b20" TargetMode="External"/><Relationship Id="rId2" Type="http://schemas.openxmlformats.org/officeDocument/2006/relationships/hyperlink" Target="http://europarltv.europa.eu/fr/player.aspx?pid=a62499cb-b044-45a4-beee-a3dc0098ca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uroparltv.europa.eu/fr/player.aspx?pid=bc64d212-7975-4cbd-91c1-9eed00a4ac6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openclipart.org/detail/193886/united-states-flag-by-keistutis-19388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hyperlink" Target="https://openclipart.org/detail/205652/awesome-face-smiley-by-j4p4n-2056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76312/peace-dove-by-worker-176312" TargetMode="External"/><Relationship Id="rId11" Type="http://schemas.openxmlformats.org/officeDocument/2006/relationships/hyperlink" Target="https://openclipart.org/detail/189523/submarine-by-charner1963-189523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openclipart.org/detail/166368/thumb-up-by-nikitan" TargetMode="External"/><Relationship Id="rId9" Type="http://schemas.openxmlformats.org/officeDocument/2006/relationships/hyperlink" Target="https://openclipart.org/detail/2170/world-war-i-silhouette-by-johnny_automatic" TargetMode="Externa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enclipart.org/detail/204247/Berlin-Wall-Peter-Fechter-Memorial-by-wallpapergirl-2042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66368/thumb-up-by-nikitan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clipart.org/detail/205652/awesome-face-smiley-by-j4p4n-205652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s://openclipart.org/detail/63433/thumbs-down-smiley-by-sunking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83575/eco-green-growth-icon-by-dominiquechappard-183575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hyperlink" Target="https://openclipart.org/detail/166369/thumb-down-by-nikitan" TargetMode="External"/><Relationship Id="rId9" Type="http://schemas.openxmlformats.org/officeDocument/2006/relationships/hyperlink" Target="https://openclipart.org/detail/179384/waiting-in-line-by-mazeo-17938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Quels sont les arguments pour et contre le UE?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73630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altLang="en-US" dirty="0" err="1" smtClean="0"/>
              <a:t>L’objectif</a:t>
            </a:r>
            <a:endParaRPr lang="en-GB" altLang="en-US" dirty="0" smtClean="0"/>
          </a:p>
          <a:p>
            <a:r>
              <a:rPr lang="en-GB" altLang="en-US" dirty="0" smtClean="0">
                <a:hlinkClick r:id="rId2"/>
              </a:rPr>
              <a:t>http://europarltv.europa.eu/fr/player.aspx?pid=ee4e6f7c-179c-4751-8b01-3a3db8e21da3</a:t>
            </a:r>
            <a:endParaRPr lang="en-GB" altLang="en-US" dirty="0" smtClean="0"/>
          </a:p>
          <a:p>
            <a:r>
              <a:rPr lang="en-GB" altLang="en-US" dirty="0">
                <a:hlinkClick r:id="rId3"/>
              </a:rPr>
              <a:t>http://</a:t>
            </a:r>
            <a:r>
              <a:rPr lang="en-GB" altLang="en-US" dirty="0" smtClean="0">
                <a:hlinkClick r:id="rId3"/>
              </a:rPr>
              <a:t>europarltv.europa.eu/fr/player.aspx?pid=38ec5e83-9fa3-44f5-b712-88b16982f005</a:t>
            </a:r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0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349625"/>
            <a:ext cx="8967788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n-US" smtClean="0"/>
              <a:t>Améliorer la santé et l’environnement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7664" y="1124744"/>
            <a:ext cx="8705849" cy="5255865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fr-FR" altLang="en-US" sz="2800" dirty="0" smtClean="0">
                <a:solidFill>
                  <a:schemeClr val="accent2"/>
                </a:solidFill>
              </a:rPr>
              <a:t>La pollution ne s’arrête pas aux frontières , c’est pourquoi il faut agir ensemble.</a:t>
            </a:r>
          </a:p>
          <a:p>
            <a:pPr eaLnBrk="1" hangingPunct="1">
              <a:buFontTx/>
              <a:buNone/>
            </a:pPr>
            <a:r>
              <a:rPr lang="fr-FR" altLang="en-US" sz="2800" dirty="0" smtClean="0">
                <a:solidFill>
                  <a:srgbClr val="00D5F2"/>
                </a:solidFill>
              </a:rPr>
              <a:t>Quelques résultats de l’action de l’UE: </a:t>
            </a:r>
          </a:p>
          <a:p>
            <a:pPr eaLnBrk="1" hangingPunct="1">
              <a:buFontTx/>
              <a:buNone/>
            </a:pPr>
            <a:r>
              <a:rPr lang="fr-FR" altLang="en-US" sz="28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sz="2800" dirty="0" smtClean="0">
                <a:solidFill>
                  <a:schemeClr val="accent2"/>
                </a:solidFill>
              </a:rPr>
              <a:t>Des eaux de baignade plus propres</a:t>
            </a:r>
          </a:p>
          <a:p>
            <a:pPr eaLnBrk="1" hangingPunct="1">
              <a:buFontTx/>
              <a:buNone/>
            </a:pPr>
            <a:r>
              <a:rPr lang="fr-FR" altLang="en-US" sz="28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sz="2800" dirty="0" smtClean="0">
                <a:solidFill>
                  <a:schemeClr val="accent2"/>
                </a:solidFill>
              </a:rPr>
              <a:t>Moins de pluies acides</a:t>
            </a:r>
          </a:p>
          <a:p>
            <a:pPr eaLnBrk="1" hangingPunct="1">
              <a:buFontTx/>
              <a:buNone/>
            </a:pPr>
            <a:r>
              <a:rPr lang="fr-FR" altLang="en-US" sz="28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sz="2800" dirty="0" smtClean="0">
                <a:solidFill>
                  <a:schemeClr val="accent2"/>
                </a:solidFill>
              </a:rPr>
              <a:t>Généralisation de l’essence sans plomb</a:t>
            </a:r>
          </a:p>
          <a:p>
            <a:pPr eaLnBrk="1" hangingPunct="1">
              <a:buFontTx/>
              <a:buNone/>
            </a:pPr>
            <a:r>
              <a:rPr lang="fr-FR" altLang="en-US" sz="28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sz="2800" dirty="0" smtClean="0">
                <a:solidFill>
                  <a:schemeClr val="accent2"/>
                </a:solidFill>
              </a:rPr>
              <a:t>Règles de sécurité strictes à chaque étape de la chaîne alimentaire</a:t>
            </a:r>
            <a:r>
              <a:rPr lang="fr-FR" altLang="en-US" sz="28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sz="2800" dirty="0" smtClean="0">
                <a:solidFill>
                  <a:schemeClr val="accent2"/>
                </a:solidFill>
              </a:rPr>
              <a:t>Développement d’une agriculture biologique et de qualité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 rot="-5400000">
            <a:off x="-307974" y="5284787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en-US" sz="500" b="0">
                <a:solidFill>
                  <a:schemeClr val="accent2"/>
                </a:solidFill>
                <a:latin typeface="Arial" pitchFamily="34" charset="0"/>
              </a:rPr>
              <a:t>© </a:t>
            </a:r>
            <a:r>
              <a:rPr lang="fr-FR" altLang="en-US" sz="500">
                <a:solidFill>
                  <a:schemeClr val="accent2"/>
                </a:solidFill>
                <a:latin typeface="Arial" pitchFamily="34" charset="0"/>
              </a:rPr>
              <a:t>Van Parys Media</a:t>
            </a:r>
            <a:r>
              <a:rPr lang="fr-FR" altLang="en-US" sz="500" b="0">
                <a:solidFill>
                  <a:schemeClr val="accent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4928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 22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608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courbe+gs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-2714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>
                <a:solidFill>
                  <a:schemeClr val="bg1"/>
                </a:solidFill>
              </a:rPr>
              <a:t>Étudier à l’étranger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486145" y="1412776"/>
            <a:ext cx="6084168" cy="3744540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fr-FR" altLang="en-US" sz="2800" dirty="0" smtClean="0">
                <a:solidFill>
                  <a:schemeClr val="accent2"/>
                </a:solidFill>
              </a:rPr>
              <a:t>Plus de deux millions de jeunes ont étudié ou complété leur formation</a:t>
            </a:r>
          </a:p>
          <a:p>
            <a:pPr marL="0" indent="0" eaLnBrk="1" hangingPunct="1">
              <a:buFontTx/>
              <a:buNone/>
            </a:pPr>
            <a:r>
              <a:rPr lang="fr-FR" altLang="en-US" sz="2800" dirty="0" smtClean="0">
                <a:solidFill>
                  <a:schemeClr val="accent2"/>
                </a:solidFill>
              </a:rPr>
              <a:t> dans d’autres pays de l’UE avec l’aide de programmes communautaires: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362200" y="6019800"/>
            <a:ext cx="2286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 sz="700" b="0">
              <a:latin typeface="Arial" pitchFamily="34" charset="0"/>
            </a:endParaRP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 rot="-5400000">
            <a:off x="-334962" y="5930900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en-US" sz="500" b="0">
                <a:solidFill>
                  <a:schemeClr val="accent2"/>
                </a:solidFill>
                <a:latin typeface="Arial" pitchFamily="34" charset="0"/>
              </a:rPr>
              <a:t>© Getty Images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5113" y="4941168"/>
            <a:ext cx="1007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P21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78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sz="3600" dirty="0" err="1" smtClean="0"/>
              <a:t>Vous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devez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écrire</a:t>
            </a:r>
            <a:r>
              <a:rPr lang="en-GB" altLang="en-US" sz="3600" dirty="0" smtClean="0"/>
              <a:t> les arguments pour et </a:t>
            </a:r>
            <a:r>
              <a:rPr lang="en-GB" altLang="en-US" sz="3600" dirty="0" err="1" smtClean="0"/>
              <a:t>contre</a:t>
            </a:r>
            <a:r>
              <a:rPr lang="en-GB" altLang="en-US" sz="3600" dirty="0" smtClean="0"/>
              <a:t> le UE. </a:t>
            </a:r>
          </a:p>
          <a:p>
            <a:r>
              <a:rPr lang="en-GB" altLang="en-US" sz="3600" dirty="0" err="1" smtClean="0"/>
              <a:t>Utilisez</a:t>
            </a:r>
            <a:r>
              <a:rPr lang="en-GB" altLang="en-US" sz="3600" dirty="0" smtClean="0"/>
              <a:t> le </a:t>
            </a:r>
            <a:r>
              <a:rPr lang="en-GB" altLang="en-US" sz="3600" dirty="0" err="1" smtClean="0"/>
              <a:t>powerpoint</a:t>
            </a:r>
            <a:r>
              <a:rPr lang="en-GB" altLang="en-US" sz="3600" dirty="0" smtClean="0"/>
              <a:t> et les videos et le livre </a:t>
            </a:r>
            <a:r>
              <a:rPr lang="en-GB" altLang="en-US" sz="3600" dirty="0" err="1" smtClean="0"/>
              <a:t>vert</a:t>
            </a:r>
            <a:r>
              <a:rPr lang="en-GB" altLang="en-US" sz="3600" dirty="0" smtClean="0"/>
              <a:t> pour </a:t>
            </a:r>
            <a:r>
              <a:rPr lang="en-GB" altLang="en-US" sz="3600" dirty="0" err="1" smtClean="0"/>
              <a:t>vous</a:t>
            </a:r>
            <a:r>
              <a:rPr lang="en-GB" altLang="en-US" sz="3600" dirty="0" smtClean="0"/>
              <a:t> aider</a:t>
            </a:r>
          </a:p>
        </p:txBody>
      </p:sp>
    </p:spTree>
    <p:extLst>
      <p:ext uri="{BB962C8B-B14F-4D97-AF65-F5344CB8AC3E}">
        <p14:creationId xmlns:p14="http://schemas.microsoft.com/office/powerpoint/2010/main" val="40716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1800" smtClean="0"/>
              <a:t>Le march</a:t>
            </a:r>
            <a:r>
              <a:rPr lang="en-GB" altLang="en-US" sz="1800" smtClean="0">
                <a:cs typeface="Arial" pitchFamily="34" charset="0"/>
              </a:rPr>
              <a:t>é commun : les arguments contre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700" smtClean="0">
                <a:hlinkClick r:id="rId2"/>
              </a:rPr>
              <a:t>http://www.europarltv.europa.eu/fr/player.aspx?pid=4be06860-e5af-4d28-9c70-9e520093076a</a:t>
            </a:r>
            <a:r>
              <a:rPr lang="en-GB" altLang="en-US" sz="700" smtClean="0"/>
              <a:t> (summary of key dates ..what happened ?)</a:t>
            </a:r>
          </a:p>
          <a:p>
            <a:pPr>
              <a:lnSpc>
                <a:spcPct val="80000"/>
              </a:lnSpc>
            </a:pPr>
            <a:r>
              <a:rPr lang="en-GB" altLang="en-US" sz="700" smtClean="0">
                <a:hlinkClick r:id="rId3"/>
              </a:rPr>
              <a:t>http://www.europarltv.europa.eu/fr/player.aspx?pid=dfd3fdc8-0882-43a6-8791-9e3600ff485e</a:t>
            </a:r>
            <a:endParaRPr lang="en-GB" altLang="en-US" sz="700" smtClean="0"/>
          </a:p>
          <a:p>
            <a:pPr>
              <a:lnSpc>
                <a:spcPct val="80000"/>
              </a:lnSpc>
            </a:pPr>
            <a:r>
              <a:rPr lang="en-GB" altLang="en-US" sz="700" smtClean="0"/>
              <a:t> of growth of euro)</a:t>
            </a:r>
          </a:p>
          <a:p>
            <a:pPr>
              <a:lnSpc>
                <a:spcPct val="80000"/>
              </a:lnSpc>
            </a:pPr>
            <a:r>
              <a:rPr lang="en-GB" altLang="en-US" sz="700" smtClean="0">
                <a:hlinkClick r:id="rId4"/>
              </a:rPr>
              <a:t>http://www.europarltv.europa.eu/fr/player.aspx?pid=60256726-8356-4321-866d-9ec900a3bada</a:t>
            </a:r>
            <a:r>
              <a:rPr lang="en-GB" altLang="en-US" sz="700" smtClean="0"/>
              <a:t> (detailed not easy)</a:t>
            </a:r>
          </a:p>
          <a:p>
            <a:pPr>
              <a:lnSpc>
                <a:spcPct val="80000"/>
              </a:lnSpc>
            </a:pPr>
            <a:r>
              <a:rPr lang="en-GB" altLang="en-US" sz="700" smtClean="0">
                <a:hlinkClick r:id="rId5"/>
              </a:rPr>
              <a:t>http://www.europarltv.europa.eu/fr/player.aspx?pid=a1e5f2c7-f01e-413d-9aaf-22b0ac7d8fae</a:t>
            </a:r>
            <a:r>
              <a:rPr lang="en-GB" altLang="en-US" sz="700" smtClean="0"/>
              <a:t> (how it works : funding English french sub )</a:t>
            </a:r>
          </a:p>
          <a:p>
            <a:pPr>
              <a:lnSpc>
                <a:spcPct val="80000"/>
              </a:lnSpc>
            </a:pPr>
            <a:r>
              <a:rPr lang="en-GB" altLang="en-US" sz="700" smtClean="0">
                <a:hlinkClick r:id="rId6"/>
              </a:rPr>
              <a:t>http://www.europarltv.europa.eu/fr/player.aspx?pid=918ac362-af79-4909-af96-b744b1253cd7</a:t>
            </a:r>
            <a:endParaRPr lang="en-GB" altLang="en-US" sz="700" smtClean="0"/>
          </a:p>
          <a:p>
            <a:pPr>
              <a:lnSpc>
                <a:spcPct val="80000"/>
              </a:lnSpc>
            </a:pPr>
            <a:r>
              <a:rPr lang="en-GB" altLang="en-US" sz="700" smtClean="0"/>
              <a:t>engliosh subs)</a:t>
            </a:r>
          </a:p>
          <a:p>
            <a:pPr>
              <a:lnSpc>
                <a:spcPct val="80000"/>
              </a:lnSpc>
            </a:pPr>
            <a:r>
              <a:rPr lang="en-GB" altLang="en-US" sz="700" smtClean="0"/>
              <a:t>(euro crisis)</a:t>
            </a:r>
          </a:p>
          <a:p>
            <a:pPr>
              <a:lnSpc>
                <a:spcPct val="80000"/>
              </a:lnSpc>
            </a:pPr>
            <a:r>
              <a:rPr lang="en-GB" altLang="en-US" sz="700" smtClean="0">
                <a:hlinkClick r:id="rId7"/>
              </a:rPr>
              <a:t>http://www.europarltv.europa.eu/fr/player.aspx?pid=9ab6ddd9-34c6-4945-9fa2-f97191bcf0b3</a:t>
            </a:r>
            <a:r>
              <a:rPr lang="en-GB" altLang="en-US" sz="700" smtClean="0"/>
              <a:t> (greece)</a:t>
            </a:r>
          </a:p>
          <a:p>
            <a:pPr>
              <a:lnSpc>
                <a:spcPct val="80000"/>
              </a:lnSpc>
            </a:pPr>
            <a:r>
              <a:rPr lang="en-GB" altLang="en-US" sz="700" smtClean="0">
                <a:hlinkClick r:id="rId8"/>
              </a:rPr>
              <a:t>http://www.europarltv.europa.eu/fr/player.aspx?pid=8dd23e9f-18cb-4ec0-b1e2-9f810132b0be</a:t>
            </a:r>
            <a:r>
              <a:rPr lang="en-GB" altLang="en-US" sz="700" smtClean="0"/>
              <a:t> (Current crisis first section)</a:t>
            </a:r>
          </a:p>
          <a:p>
            <a:pPr>
              <a:lnSpc>
                <a:spcPct val="80000"/>
              </a:lnSpc>
            </a:pPr>
            <a:r>
              <a:rPr lang="en-GB" altLang="en-US" smtClean="0">
                <a:hlinkClick r:id="rId9"/>
              </a:rPr>
              <a:t>http://www.europarltv.europa.eu/fr/player.aspx?pid=3331c6dd-72a9-4473-a3cf-a15001147040</a:t>
            </a:r>
            <a:endParaRPr lang="en-GB" altLang="en-US" smtClean="0"/>
          </a:p>
          <a:p>
            <a:pPr>
              <a:lnSpc>
                <a:spcPct val="80000"/>
              </a:lnSpc>
            </a:pPr>
            <a:r>
              <a:rPr lang="en-GB" altLang="en-US" sz="700" smtClean="0"/>
              <a:t> (David Cameron)</a:t>
            </a:r>
          </a:p>
          <a:p>
            <a:pPr>
              <a:lnSpc>
                <a:spcPct val="80000"/>
              </a:lnSpc>
            </a:pPr>
            <a:endParaRPr lang="en-GB" altLang="en-US" sz="700" smtClean="0"/>
          </a:p>
          <a:p>
            <a:pPr>
              <a:lnSpc>
                <a:spcPct val="80000"/>
              </a:lnSpc>
            </a:pPr>
            <a:endParaRPr lang="en-GB" altLang="en-US" sz="700" smtClean="0"/>
          </a:p>
          <a:p>
            <a:pPr>
              <a:lnSpc>
                <a:spcPct val="80000"/>
              </a:lnSpc>
            </a:pPr>
            <a:endParaRPr lang="en-GB" altLang="en-US" sz="700" smtClean="0"/>
          </a:p>
          <a:p>
            <a:pPr>
              <a:lnSpc>
                <a:spcPct val="80000"/>
              </a:lnSpc>
            </a:pPr>
            <a:endParaRPr lang="en-GB" altLang="en-US" sz="700" smtClean="0"/>
          </a:p>
        </p:txBody>
      </p:sp>
    </p:spTree>
    <p:extLst>
      <p:ext uri="{BB962C8B-B14F-4D97-AF65-F5344CB8AC3E}">
        <p14:creationId xmlns:p14="http://schemas.microsoft.com/office/powerpoint/2010/main" val="1200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europarltv.europa.eu/fr/player.aspx?pid=a62499cb-b044-45a4-beee-a3dc0098ca36</a:t>
            </a:r>
            <a:endParaRPr lang="en-GB" dirty="0" smtClean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europarltv.europa.eu/fr/player.aspx?pid=07dd9309-04ac-428e-a6c6-a33700f55b20</a:t>
            </a:r>
            <a:endParaRPr lang="en-GB" dirty="0" smtClean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europarltv.europa.eu/fr/player.aspx?pid=bc64d212-7975-4cbd-91c1-9eed00a4ac67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180259"/>
              </p:ext>
            </p:extLst>
          </p:nvPr>
        </p:nvGraphicFramePr>
        <p:xfrm>
          <a:off x="539553" y="1844824"/>
          <a:ext cx="2314044" cy="19344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14044"/>
              </a:tblGrid>
              <a:tr h="193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Je suis pour L’UE</a:t>
                      </a:r>
                      <a:r>
                        <a:rPr lang="en-GB" sz="3200" b="1" u="none" strike="noStrike" dirty="0">
                          <a:solidFill>
                            <a:srgbClr val="0000FF"/>
                          </a:solidFill>
                          <a:effectLst/>
                          <a:latin typeface="inherit"/>
                          <a:ea typeface="Times New Roman"/>
                          <a:cs typeface="Arial"/>
                          <a:hlinkClick r:id="rId2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#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31" y="2883116"/>
            <a:ext cx="8667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97280"/>
              </p:ext>
            </p:extLst>
          </p:nvPr>
        </p:nvGraphicFramePr>
        <p:xfrm>
          <a:off x="3183741" y="1809077"/>
          <a:ext cx="1152128" cy="11216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2128"/>
              </a:tblGrid>
              <a:tr h="692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parce que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01227"/>
              </p:ext>
            </p:extLst>
          </p:nvPr>
        </p:nvGraphicFramePr>
        <p:xfrm>
          <a:off x="4603824" y="1709457"/>
          <a:ext cx="1000760" cy="23676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00760"/>
              </a:tblGrid>
              <a:tr h="2367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c’est bien pour</a:t>
                      </a:r>
                      <a:r>
                        <a:rPr lang="en-GB" sz="3200" b="1" u="none" strike="noStrike" dirty="0">
                          <a:solidFill>
                            <a:srgbClr val="0000FF"/>
                          </a:solidFill>
                          <a:effectLst/>
                          <a:latin typeface="inherit"/>
                          <a:ea typeface="Times New Roman"/>
                          <a:cs typeface="Arial"/>
                          <a:hlinkClick r:id="rId4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4" descr="#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83" y="3188131"/>
            <a:ext cx="7810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25142"/>
              </p:ext>
            </p:extLst>
          </p:nvPr>
        </p:nvGraphicFramePr>
        <p:xfrm>
          <a:off x="6339834" y="1556792"/>
          <a:ext cx="2016224" cy="24290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6224"/>
              </a:tblGrid>
              <a:tr h="2429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 paix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10" descr="#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14" y="2111591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1" descr="Plain Peace Symbol by LindsayBradford - A plain black peace symb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92" y="3188131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643039"/>
              </p:ext>
            </p:extLst>
          </p:nvPr>
        </p:nvGraphicFramePr>
        <p:xfrm>
          <a:off x="251520" y="4653135"/>
          <a:ext cx="1476197" cy="210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6197"/>
              </a:tblGrid>
              <a:tr h="131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Après la guerre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6" descr="#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76" y="5302854"/>
            <a:ext cx="4381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57063"/>
              </p:ext>
            </p:extLst>
          </p:nvPr>
        </p:nvGraphicFramePr>
        <p:xfrm>
          <a:off x="2051720" y="5156828"/>
          <a:ext cx="1728192" cy="5608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28192"/>
              </a:tblGrid>
              <a:tr h="52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il y avait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75215"/>
              </p:ext>
            </p:extLst>
          </p:nvPr>
        </p:nvGraphicFramePr>
        <p:xfrm>
          <a:off x="4169834" y="4898822"/>
          <a:ext cx="2232248" cy="15868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2248"/>
              </a:tblGrid>
              <a:tr h="158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 guerre froide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1031" name="Picture 51" descr="#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06" y="5869591"/>
            <a:ext cx="8667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52" descr="#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74883"/>
            <a:ext cx="8667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927933"/>
              </p:ext>
            </p:extLst>
          </p:nvPr>
        </p:nvGraphicFramePr>
        <p:xfrm>
          <a:off x="179512" y="1361847"/>
          <a:ext cx="1944216" cy="24886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44216"/>
              </a:tblGrid>
              <a:tr h="1872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Dans les années 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quatre </a:t>
                      </a:r>
                      <a:r>
                        <a:rPr lang="fr-FR" sz="32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vingts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01129"/>
              </p:ext>
            </p:extLst>
          </p:nvPr>
        </p:nvGraphicFramePr>
        <p:xfrm>
          <a:off x="2339752" y="1581944"/>
          <a:ext cx="2808312" cy="2160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08312"/>
              </a:tblGrid>
              <a:tr h="216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 mur de Berlin est tombé 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43" descr="#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13906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0072" y="2276872"/>
            <a:ext cx="3818674" cy="658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3200" b="1" dirty="0">
                <a:solidFill>
                  <a:prstClr val="black"/>
                </a:solidFill>
                <a:ea typeface="Times New Roman"/>
                <a:cs typeface="Times New Roman"/>
              </a:rPr>
              <a:t>La guerre </a:t>
            </a:r>
            <a:r>
              <a:rPr lang="fr-FR" sz="3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froide a fini</a:t>
            </a:r>
            <a:endParaRPr lang="en-GB" sz="3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85184"/>
            <a:ext cx="842493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Il y </a:t>
            </a:r>
            <a:r>
              <a:rPr lang="en-GB" sz="2800" dirty="0" err="1" smtClean="0"/>
              <a:t>avait</a:t>
            </a:r>
            <a:r>
              <a:rPr lang="en-GB" sz="2800" dirty="0" smtClean="0"/>
              <a:t> 10 nouveaux </a:t>
            </a:r>
            <a:r>
              <a:rPr lang="en-GB" sz="2800" dirty="0" err="1" smtClean="0"/>
              <a:t>membres</a:t>
            </a:r>
            <a:r>
              <a:rPr lang="en-GB" sz="2800" dirty="0" smtClean="0"/>
              <a:t> de L’UE </a:t>
            </a:r>
            <a:r>
              <a:rPr lang="en-GB" sz="2800" dirty="0" err="1" smtClean="0"/>
              <a:t>en</a:t>
            </a:r>
            <a:r>
              <a:rPr lang="en-GB" sz="2800" dirty="0" smtClean="0"/>
              <a:t> 2004 :</a:t>
            </a:r>
          </a:p>
          <a:p>
            <a:r>
              <a:rPr lang="en-GB" sz="2800" dirty="0" err="1" smtClean="0"/>
              <a:t>Chypre,Estonie,Hongrie</a:t>
            </a:r>
            <a:r>
              <a:rPr lang="en-GB" sz="2800" dirty="0" smtClean="0"/>
              <a:t> </a:t>
            </a:r>
            <a:r>
              <a:rPr lang="en-GB" sz="2800" dirty="0" err="1" smtClean="0"/>
              <a:t>Lettonie</a:t>
            </a:r>
            <a:r>
              <a:rPr lang="en-GB" sz="2800" dirty="0" smtClean="0"/>
              <a:t>, </a:t>
            </a:r>
            <a:r>
              <a:rPr lang="en-GB" sz="2800" dirty="0" err="1" smtClean="0"/>
              <a:t>Lituanie</a:t>
            </a:r>
            <a:r>
              <a:rPr lang="en-GB" sz="2800" dirty="0" smtClean="0"/>
              <a:t>, </a:t>
            </a:r>
            <a:r>
              <a:rPr lang="en-GB" sz="2800" dirty="0" err="1" smtClean="0"/>
              <a:t>Malte</a:t>
            </a:r>
            <a:r>
              <a:rPr lang="en-GB" sz="2800" dirty="0" smtClean="0"/>
              <a:t>, </a:t>
            </a:r>
            <a:r>
              <a:rPr lang="en-GB" sz="2800" dirty="0" err="1" smtClean="0"/>
              <a:t>Pologne</a:t>
            </a:r>
            <a:r>
              <a:rPr lang="en-GB" sz="2800" dirty="0" smtClean="0"/>
              <a:t>, </a:t>
            </a:r>
            <a:r>
              <a:rPr lang="en-GB" sz="2800" dirty="0" err="1" smtClean="0"/>
              <a:t>Slovaquie</a:t>
            </a:r>
            <a:r>
              <a:rPr lang="en-GB" sz="2800" dirty="0" smtClean="0"/>
              <a:t>, </a:t>
            </a:r>
            <a:r>
              <a:rPr lang="en-GB" sz="2800" dirty="0" err="1" smtClean="0"/>
              <a:t>Slovénie</a:t>
            </a:r>
            <a:r>
              <a:rPr lang="en-GB" sz="2800" dirty="0" smtClean="0"/>
              <a:t> et </a:t>
            </a:r>
            <a:r>
              <a:rPr lang="en-GB" sz="2800" dirty="0" err="1" smtClean="0"/>
              <a:t>République</a:t>
            </a:r>
            <a:r>
              <a:rPr lang="en-GB" sz="2800" dirty="0" smtClean="0"/>
              <a:t> </a:t>
            </a:r>
            <a:r>
              <a:rPr lang="en-GB" sz="2800" dirty="0" err="1" smtClean="0"/>
              <a:t>tchèque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83668" y="4005064"/>
            <a:ext cx="723680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 grand </a:t>
            </a:r>
            <a:r>
              <a:rPr lang="en-GB" sz="2800" dirty="0" err="1" smtClean="0"/>
              <a:t>élargissement</a:t>
            </a:r>
            <a:r>
              <a:rPr lang="en-GB" sz="2800" dirty="0" smtClean="0"/>
              <a:t> :</a:t>
            </a:r>
            <a:r>
              <a:rPr lang="en-GB" sz="2800" dirty="0" err="1" smtClean="0"/>
              <a:t>panser</a:t>
            </a:r>
            <a:r>
              <a:rPr lang="en-GB" sz="2800" dirty="0" smtClean="0"/>
              <a:t>                             les divisions de </a:t>
            </a:r>
            <a:r>
              <a:rPr lang="en-GB" sz="2800" dirty="0" err="1" smtClean="0"/>
              <a:t>l’Europe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6631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422831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 15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854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414 - Conseil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786188"/>
            <a:ext cx="40513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5" descr="background1-arrondi_pet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836712"/>
            <a:ext cx="995231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4804" y="-315416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en-US" dirty="0" smtClean="0"/>
              <a:t>L’UE exporte la paix et la prospérité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83160" y="1007586"/>
            <a:ext cx="7992887" cy="302433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fr-FR" altLang="en-US" sz="9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dirty="0" smtClean="0">
                <a:solidFill>
                  <a:schemeClr val="accent2"/>
                </a:solidFill>
              </a:rPr>
              <a:t>Réglementation du commerce</a:t>
            </a:r>
            <a:br>
              <a:rPr lang="fr-FR" altLang="en-US" dirty="0" smtClean="0">
                <a:solidFill>
                  <a:schemeClr val="accent2"/>
                </a:solidFill>
              </a:rPr>
            </a:br>
            <a:r>
              <a:rPr lang="fr-FR" altLang="en-US" dirty="0" smtClean="0">
                <a:solidFill>
                  <a:schemeClr val="accent2"/>
                </a:solidFill>
              </a:rPr>
              <a:t>   mondial </a:t>
            </a:r>
          </a:p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fr-FR" altLang="en-US" sz="9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dirty="0" smtClean="0">
                <a:solidFill>
                  <a:schemeClr val="accent2"/>
                </a:solidFill>
              </a:rPr>
              <a:t>Politique étrangère et de sécurité </a:t>
            </a:r>
            <a:br>
              <a:rPr lang="fr-FR" altLang="en-US" dirty="0" smtClean="0">
                <a:solidFill>
                  <a:schemeClr val="accent2"/>
                </a:solidFill>
              </a:rPr>
            </a:br>
            <a:r>
              <a:rPr lang="fr-FR" altLang="en-US" dirty="0" smtClean="0">
                <a:solidFill>
                  <a:schemeClr val="accent2"/>
                </a:solidFill>
              </a:rPr>
              <a:t>   commune</a:t>
            </a:r>
          </a:p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fr-FR" altLang="en-US" sz="9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dirty="0" smtClean="0">
                <a:solidFill>
                  <a:schemeClr val="accent2"/>
                </a:solidFill>
              </a:rPr>
              <a:t>Aide au développement et aide </a:t>
            </a:r>
            <a:br>
              <a:rPr lang="fr-FR" altLang="en-US" dirty="0" smtClean="0">
                <a:solidFill>
                  <a:schemeClr val="accent2"/>
                </a:solidFill>
              </a:rPr>
            </a:br>
            <a:r>
              <a:rPr lang="fr-FR" altLang="en-US" dirty="0" smtClean="0">
                <a:solidFill>
                  <a:schemeClr val="accent2"/>
                </a:solidFill>
              </a:rPr>
              <a:t>   humanitaire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3793752"/>
            <a:ext cx="554486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2800" dirty="0">
                <a:solidFill>
                  <a:schemeClr val="accent2"/>
                </a:solidFill>
                <a:latin typeface="Verdena"/>
              </a:rPr>
              <a:t>L’UE dirige les opérations de maintien de la paix et de reconstruction de la société dans des pays ravagés</a:t>
            </a:r>
            <a:br>
              <a:rPr lang="fr-FR" altLang="en-US" sz="2800" dirty="0">
                <a:solidFill>
                  <a:schemeClr val="accent2"/>
                </a:solidFill>
                <a:latin typeface="Verdena"/>
              </a:rPr>
            </a:br>
            <a:r>
              <a:rPr lang="fr-FR" altLang="en-US" sz="2800" dirty="0">
                <a:solidFill>
                  <a:schemeClr val="accent2"/>
                </a:solidFill>
                <a:latin typeface="Verdena"/>
              </a:rPr>
              <a:t>par la guerre, comme la Bosnie-Herzégovine</a:t>
            </a:r>
            <a:endParaRPr lang="fr-FR" altLang="en-US" sz="2800" b="0" dirty="0">
              <a:solidFill>
                <a:schemeClr val="accent2"/>
              </a:solidFill>
              <a:latin typeface="Verde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4368" y="69269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 23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3029"/>
            <a:ext cx="231616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30" y="2384426"/>
            <a:ext cx="1158875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3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n-US" smtClean="0"/>
              <a:t>L’euro, monnaie unique des Européens</a:t>
            </a:r>
            <a:r>
              <a:rPr lang="en-GB" altLang="en-US" smtClean="0"/>
              <a:t> </a:t>
            </a:r>
            <a:endParaRPr lang="en-US" altLang="en-US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066800" y="5638800"/>
            <a:ext cx="66817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solidFill>
                  <a:schemeClr val="accent2"/>
                </a:solidFill>
              </a:rPr>
              <a:t>Pays de l’UE utilisant l’euro</a:t>
            </a:r>
            <a:br>
              <a:rPr lang="fr-FR" altLang="en-US" sz="1800" dirty="0">
                <a:solidFill>
                  <a:schemeClr val="accent2"/>
                </a:solidFill>
              </a:rPr>
            </a:br>
            <a:r>
              <a:rPr lang="fr-FR" altLang="en-US" sz="1800" dirty="0" smtClean="0">
                <a:solidFill>
                  <a:schemeClr val="accent2"/>
                </a:solidFill>
              </a:rPr>
              <a:t>Pays </a:t>
            </a:r>
            <a:r>
              <a:rPr lang="fr-FR" altLang="en-US" sz="1800" dirty="0">
                <a:solidFill>
                  <a:schemeClr val="accent2"/>
                </a:solidFill>
              </a:rPr>
              <a:t>de l’UE n’utilisant </a:t>
            </a:r>
            <a:endParaRPr lang="fr-FR" altLang="en-US" sz="18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 smtClean="0">
                <a:solidFill>
                  <a:schemeClr val="accent2"/>
                </a:solidFill>
              </a:rPr>
              <a:t>pas </a:t>
            </a:r>
            <a:r>
              <a:rPr lang="fr-FR" altLang="en-US" sz="1800" dirty="0">
                <a:solidFill>
                  <a:schemeClr val="accent2"/>
                </a:solidFill>
              </a:rPr>
              <a:t>l’euro</a:t>
            </a:r>
          </a:p>
        </p:txBody>
      </p:sp>
      <p:pic>
        <p:nvPicPr>
          <p:cNvPr id="19460" name="Picture 6" descr="c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12" y="1248569"/>
            <a:ext cx="20240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563413" y="3861048"/>
            <a:ext cx="43923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 smtClean="0">
                <a:solidFill>
                  <a:schemeClr val="accent2"/>
                </a:solidFill>
              </a:rPr>
              <a:t>L’euro est utilisé dans toute la zone euro.</a:t>
            </a:r>
            <a:endParaRPr lang="fr-FR" altLang="en-US" sz="2800" dirty="0">
              <a:solidFill>
                <a:srgbClr val="000066"/>
              </a:solidFill>
            </a:endParaRPr>
          </a:p>
        </p:txBody>
      </p:sp>
      <p:pic>
        <p:nvPicPr>
          <p:cNvPr id="19462" name="Picture 14" descr="bi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12" y="1145381"/>
            <a:ext cx="21605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2"/>
          <p:cNvSpPr>
            <a:spLocks noChangeArrowheads="1"/>
          </p:cNvSpPr>
          <p:nvPr/>
        </p:nvSpPr>
        <p:spPr bwMode="auto">
          <a:xfrm>
            <a:off x="914400" y="5728447"/>
            <a:ext cx="152400" cy="152400"/>
          </a:xfrm>
          <a:prstGeom prst="rect">
            <a:avLst/>
          </a:prstGeom>
          <a:solidFill>
            <a:srgbClr val="9EB7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latin typeface="Arial" pitchFamily="34" charset="0"/>
            </a:endParaRPr>
          </a:p>
        </p:txBody>
      </p:sp>
      <p:sp>
        <p:nvSpPr>
          <p:cNvPr id="19464" name="Rectangle 23"/>
          <p:cNvSpPr>
            <a:spLocks noChangeArrowheads="1"/>
          </p:cNvSpPr>
          <p:nvPr/>
        </p:nvSpPr>
        <p:spPr bwMode="auto">
          <a:xfrm>
            <a:off x="914400" y="6056313"/>
            <a:ext cx="152400" cy="152400"/>
          </a:xfrm>
          <a:prstGeom prst="rect">
            <a:avLst/>
          </a:prstGeom>
          <a:solidFill>
            <a:srgbClr val="79B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latin typeface="Arial" pitchFamily="34" charset="0"/>
            </a:endParaRPr>
          </a:p>
        </p:txBody>
      </p:sp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4" y="1412776"/>
            <a:ext cx="37211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0006" y="115116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 19</a:t>
            </a:r>
            <a:endParaRPr lang="en-GB" sz="2800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711803"/>
              </p:ext>
            </p:extLst>
          </p:nvPr>
        </p:nvGraphicFramePr>
        <p:xfrm>
          <a:off x="1390122" y="3295940"/>
          <a:ext cx="2314044" cy="19344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14044"/>
              </a:tblGrid>
              <a:tr h="193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Je suis pour L’UE</a:t>
                      </a:r>
                      <a:r>
                        <a:rPr lang="en-GB" sz="3200" b="1" u="none" strike="noStrike" dirty="0">
                          <a:solidFill>
                            <a:srgbClr val="0000FF"/>
                          </a:solidFill>
                          <a:effectLst/>
                          <a:latin typeface="inherit"/>
                          <a:ea typeface="Times New Roman"/>
                          <a:cs typeface="Arial"/>
                          <a:hlinkClick r:id="rId6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" descr="#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44" y="4077072"/>
            <a:ext cx="8667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55766" y="3202406"/>
            <a:ext cx="186358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3200" b="1" dirty="0">
                <a:solidFill>
                  <a:prstClr val="black"/>
                </a:solidFill>
                <a:ea typeface="Times New Roman"/>
                <a:cs typeface="Times New Roman"/>
              </a:rPr>
              <a:t>parce que</a:t>
            </a:r>
            <a:endParaRPr lang="en-GB" sz="3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24604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et</a:t>
            </a:r>
            <a:endParaRPr lang="en-GB" sz="32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82592"/>
              </p:ext>
            </p:extLst>
          </p:nvPr>
        </p:nvGraphicFramePr>
        <p:xfrm>
          <a:off x="5564976" y="5039599"/>
          <a:ext cx="1800798" cy="16824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0079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c’est bien </a:t>
                      </a:r>
                      <a:r>
                        <a:rPr lang="fr-FR" sz="3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inherit"/>
                          <a:ea typeface="Times New Roman"/>
                          <a:cs typeface="Arial"/>
                          <a:hlinkClick r:id="rId8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69274" y="4816663"/>
            <a:ext cx="1774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</a:t>
            </a:r>
            <a:r>
              <a:rPr lang="en-GB" sz="3200" dirty="0" smtClean="0"/>
              <a:t>es </a:t>
            </a:r>
            <a:r>
              <a:rPr lang="en-GB" sz="3200" dirty="0" err="1" smtClean="0"/>
              <a:t>vacances</a:t>
            </a:r>
            <a:endParaRPr lang="en-GB" sz="3200" dirty="0" smtClean="0"/>
          </a:p>
          <a:p>
            <a:r>
              <a:rPr lang="en-GB" sz="3200" dirty="0" smtClean="0"/>
              <a:t> </a:t>
            </a:r>
            <a:endParaRPr lang="en-GB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47" y="5866005"/>
            <a:ext cx="1523576" cy="101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12" y="5799931"/>
            <a:ext cx="865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24053"/>
              </p:ext>
            </p:extLst>
          </p:nvPr>
        </p:nvGraphicFramePr>
        <p:xfrm>
          <a:off x="395536" y="1412777"/>
          <a:ext cx="2080880" cy="18322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80880"/>
              </a:tblGrid>
              <a:tr h="183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Je suis contre L’UE</a:t>
                      </a:r>
                      <a:r>
                        <a:rPr lang="en-GB" sz="3200" b="1" u="none" strike="noStrike" dirty="0">
                          <a:solidFill>
                            <a:srgbClr val="0000FF"/>
                          </a:solidFill>
                          <a:effectLst/>
                          <a:latin typeface="inherit"/>
                          <a:ea typeface="Times New Roman"/>
                          <a:cs typeface="Arial"/>
                          <a:hlinkClick r:id="rId2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2" descr="#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866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1800" y="2019559"/>
            <a:ext cx="186358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3200" b="1" dirty="0">
                <a:solidFill>
                  <a:prstClr val="black"/>
                </a:solidFill>
                <a:ea typeface="Times New Roman"/>
                <a:cs typeface="Times New Roman"/>
              </a:rPr>
              <a:t>parce que</a:t>
            </a:r>
            <a:endParaRPr lang="en-GB" sz="3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840056"/>
              </p:ext>
            </p:extLst>
          </p:nvPr>
        </p:nvGraphicFramePr>
        <p:xfrm>
          <a:off x="4969876" y="1583854"/>
          <a:ext cx="1330315" cy="31683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30315"/>
              </a:tblGrid>
              <a:tr h="3168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 n’est pas bien pour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33" descr="#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86171"/>
            <a:ext cx="7810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93930"/>
              </p:ext>
            </p:extLst>
          </p:nvPr>
        </p:nvGraphicFramePr>
        <p:xfrm>
          <a:off x="6745586" y="1604892"/>
          <a:ext cx="2002877" cy="30482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02877"/>
              </a:tblGrid>
              <a:tr h="3048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l’économie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8" descr="#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12543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9" descr="eco green economy icon by dominiquechappard - eco pictogram/icon - econom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04" y="3645024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6261"/>
              </p:ext>
            </p:extLst>
          </p:nvPr>
        </p:nvGraphicFramePr>
        <p:xfrm>
          <a:off x="611560" y="4941168"/>
          <a:ext cx="2160240" cy="16824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60240"/>
              </a:tblGrid>
              <a:tr h="60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Dans les années 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deux milles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11249"/>
              </p:ext>
            </p:extLst>
          </p:nvPr>
        </p:nvGraphicFramePr>
        <p:xfrm>
          <a:off x="3059831" y="5229200"/>
          <a:ext cx="1575555" cy="6480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75555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il y </a:t>
                      </a:r>
                      <a:r>
                        <a:rPr lang="fr-FR" sz="3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75753"/>
              </p:ext>
            </p:extLst>
          </p:nvPr>
        </p:nvGraphicFramePr>
        <p:xfrm>
          <a:off x="4746501" y="4804378"/>
          <a:ext cx="2160240" cy="18577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60240"/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beaucoup de chômage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40" descr="#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59" y="5517232"/>
            <a:ext cx="8667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10110" y="5085184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e</a:t>
            </a:r>
            <a:r>
              <a:rPr lang="en-GB" sz="3200" dirty="0" err="1" smtClean="0"/>
              <a:t>n</a:t>
            </a:r>
            <a:r>
              <a:rPr lang="en-GB" sz="3200" dirty="0" smtClean="0"/>
              <a:t> </a:t>
            </a:r>
            <a:r>
              <a:rPr lang="en-GB" sz="3200" dirty="0" err="1" smtClean="0"/>
              <a:t>Grèce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924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 …………          parce qu’il y a une crise économique 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Pour quoi?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La </a:t>
            </a:r>
            <a:r>
              <a:rPr lang="en-GB" dirty="0" err="1" smtClean="0"/>
              <a:t>Grèce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pauvre</a:t>
            </a:r>
            <a:r>
              <a:rPr lang="en-GB" dirty="0" smtClean="0"/>
              <a:t>  et </a:t>
            </a:r>
            <a:r>
              <a:rPr lang="en-GB" dirty="0" err="1" smtClean="0"/>
              <a:t>veut</a:t>
            </a:r>
            <a:r>
              <a:rPr lang="en-GB" dirty="0" smtClean="0"/>
              <a:t> </a:t>
            </a:r>
            <a:r>
              <a:rPr lang="en-GB" dirty="0" err="1" smtClean="0"/>
              <a:t>réduire</a:t>
            </a:r>
            <a:r>
              <a:rPr lang="en-GB" dirty="0" smtClean="0"/>
              <a:t> </a:t>
            </a:r>
            <a:r>
              <a:rPr lang="en-GB" dirty="0" err="1" smtClean="0"/>
              <a:t>leur</a:t>
            </a:r>
            <a:r>
              <a:rPr lang="en-GB" dirty="0" smtClean="0"/>
              <a:t> </a:t>
            </a:r>
            <a:r>
              <a:rPr lang="en-GB" dirty="0" err="1" smtClean="0"/>
              <a:t>dette</a:t>
            </a:r>
            <a:r>
              <a:rPr lang="en-GB" dirty="0" smtClean="0"/>
              <a:t>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dirty="0" smtClean="0"/>
              <a:t>Ce </a:t>
            </a:r>
            <a:r>
              <a:rPr lang="en-GB" dirty="0" err="1" smtClean="0"/>
              <a:t>n’est</a:t>
            </a:r>
            <a:r>
              <a:rPr lang="en-GB" dirty="0" smtClean="0"/>
              <a:t> pas </a:t>
            </a:r>
            <a:r>
              <a:rPr lang="en-GB" dirty="0" err="1" smtClean="0"/>
              <a:t>bien</a:t>
            </a:r>
            <a:r>
              <a:rPr lang="en-GB" dirty="0" smtClean="0"/>
              <a:t> pour </a:t>
            </a:r>
            <a:r>
              <a:rPr lang="en-GB" dirty="0" err="1" smtClean="0"/>
              <a:t>l’euro</a:t>
            </a:r>
            <a:r>
              <a:rPr lang="en-GB" dirty="0" smtClean="0"/>
              <a:t> .</a:t>
            </a:r>
            <a:endParaRPr lang="en-GB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background2-promo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108" y="908720"/>
            <a:ext cx="8728547" cy="48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4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8972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n-US" dirty="0" smtClean="0"/>
              <a:t>Un espace de liberté, de sécurité et de justice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12777"/>
            <a:ext cx="8280598" cy="2664296"/>
          </a:xfrm>
        </p:spPr>
        <p:txBody>
          <a:bodyPr rIns="0">
            <a:normAutofit fontScale="250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fr-FR" altLang="en-US" sz="900" dirty="0" smtClean="0">
                <a:solidFill>
                  <a:schemeClr val="accent2"/>
                </a:solidFill>
                <a:latin typeface="Webdings" pitchFamily="18" charset="2"/>
              </a:rPr>
              <a:t>4</a:t>
            </a:r>
            <a:endParaRPr lang="fr-FR" altLang="en-US" sz="112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endParaRPr lang="fr-FR" altLang="en-US" sz="112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fr-FR" altLang="en-US" sz="112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sz="11200" dirty="0" smtClean="0">
                <a:solidFill>
                  <a:schemeClr val="accent2"/>
                </a:solidFill>
              </a:rPr>
              <a:t>Lutte conjointe contre le terrorisme</a:t>
            </a:r>
          </a:p>
          <a:p>
            <a:pPr marL="0" indent="0" eaLnBrk="1" hangingPunct="1">
              <a:buFontTx/>
              <a:buNone/>
            </a:pPr>
            <a:endParaRPr lang="fr-FR" altLang="en-US" sz="11200" dirty="0" smtClean="0">
              <a:solidFill>
                <a:schemeClr val="accent2"/>
              </a:solidFill>
              <a:latin typeface="Webdings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fr-FR" altLang="en-US" sz="112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sz="11200" dirty="0" smtClean="0">
                <a:solidFill>
                  <a:schemeClr val="accent2"/>
                </a:solidFill>
              </a:rPr>
              <a:t>Coopération policière entre les États</a:t>
            </a:r>
          </a:p>
          <a:p>
            <a:pPr marL="0" indent="0" eaLnBrk="1" hangingPunct="1">
              <a:buFontTx/>
              <a:buNone/>
            </a:pPr>
            <a:endParaRPr lang="fr-FR" altLang="en-US" sz="11200" dirty="0" smtClean="0">
              <a:solidFill>
                <a:schemeClr val="accent2"/>
              </a:solidFill>
              <a:latin typeface="Webdings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fr-FR" altLang="en-US" sz="112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sz="11200" dirty="0" smtClean="0">
                <a:solidFill>
                  <a:schemeClr val="accent2"/>
                </a:solidFill>
              </a:rPr>
              <a:t>Politiques coordonnées en matière</a:t>
            </a:r>
          </a:p>
          <a:p>
            <a:pPr marL="0" indent="0" eaLnBrk="1" hangingPunct="1">
              <a:buFontTx/>
              <a:buNone/>
            </a:pPr>
            <a:r>
              <a:rPr lang="fr-FR" altLang="en-US" sz="11200" dirty="0" smtClean="0">
                <a:solidFill>
                  <a:schemeClr val="accent2"/>
                </a:solidFill>
              </a:rPr>
              <a:t>   d’asile et d’immigration</a:t>
            </a:r>
          </a:p>
          <a:p>
            <a:pPr marL="0" indent="0" eaLnBrk="1" hangingPunct="1">
              <a:buFontTx/>
              <a:buNone/>
            </a:pPr>
            <a:endParaRPr lang="fr-FR" altLang="en-US" sz="11200" dirty="0" smtClean="0">
              <a:solidFill>
                <a:schemeClr val="accent2"/>
              </a:solidFill>
              <a:latin typeface="Webdings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fr-FR" altLang="en-US" sz="11200" dirty="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fr-FR" altLang="en-US" sz="11200" dirty="0" smtClean="0">
                <a:solidFill>
                  <a:schemeClr val="accent2"/>
                </a:solidFill>
              </a:rPr>
              <a:t>Coopération en matière </a:t>
            </a:r>
          </a:p>
          <a:p>
            <a:pPr marL="0" indent="0" eaLnBrk="1" hangingPunct="1">
              <a:buFontTx/>
              <a:buNone/>
            </a:pPr>
            <a:r>
              <a:rPr lang="fr-FR" altLang="en-US" sz="11200" dirty="0" smtClean="0">
                <a:solidFill>
                  <a:schemeClr val="accent2"/>
                </a:solidFill>
              </a:rPr>
              <a:t>de droit civil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 rot="-5400000">
            <a:off x="8332788" y="5716587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en-US" sz="500" b="0">
                <a:solidFill>
                  <a:schemeClr val="accent2"/>
                </a:solidFill>
                <a:latin typeface="Arial" pitchFamily="34" charset="0"/>
              </a:rPr>
              <a:t>© European Union Police Mission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12360" y="12687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 23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667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>
                <a:solidFill>
                  <a:schemeClr val="bg1"/>
                </a:solidFill>
              </a:rPr>
              <a:t>L’UE, puissance commerciale de premier plan</a:t>
            </a: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899592" y="848687"/>
            <a:ext cx="3215208" cy="18158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accent2"/>
                </a:solidFill>
              </a:rPr>
              <a:t>Commerce mondial</a:t>
            </a:r>
            <a:br>
              <a:rPr lang="fr-FR" altLang="en-US" sz="2800" dirty="0">
                <a:solidFill>
                  <a:schemeClr val="accent2"/>
                </a:solidFill>
              </a:rPr>
            </a:br>
            <a:r>
              <a:rPr lang="fr-FR" altLang="en-US" sz="2800" dirty="0">
                <a:solidFill>
                  <a:schemeClr val="accent2"/>
                </a:solidFill>
              </a:rPr>
              <a:t>de biens (2007)</a:t>
            </a: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5411788" y="822247"/>
            <a:ext cx="2743200" cy="18158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accent2"/>
                </a:solidFill>
              </a:rPr>
              <a:t>Commerce mondial</a:t>
            </a:r>
            <a:br>
              <a:rPr lang="fr-FR" altLang="en-US" sz="2800" dirty="0">
                <a:solidFill>
                  <a:schemeClr val="accent2"/>
                </a:solidFill>
              </a:rPr>
            </a:br>
            <a:r>
              <a:rPr lang="fr-FR" altLang="en-US" sz="2800" dirty="0">
                <a:solidFill>
                  <a:schemeClr val="accent2"/>
                </a:solidFill>
              </a:rPr>
              <a:t>de services (2007)</a:t>
            </a:r>
          </a:p>
        </p:txBody>
      </p:sp>
      <p:pic>
        <p:nvPicPr>
          <p:cNvPr id="25605" name="Picture 16" descr="Pie3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286125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7" descr="Pie1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41688"/>
            <a:ext cx="1811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8"/>
          <p:cNvSpPr txBox="1">
            <a:spLocks noChangeArrowheads="1"/>
          </p:cNvSpPr>
          <p:nvPr/>
        </p:nvSpPr>
        <p:spPr bwMode="auto">
          <a:xfrm>
            <a:off x="521875" y="3482062"/>
            <a:ext cx="14606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Autres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53,2 %</a:t>
            </a:r>
            <a:endParaRPr lang="en-US" altLang="en-US" sz="3200" b="0" dirty="0">
              <a:solidFill>
                <a:srgbClr val="3154A3"/>
              </a:solidFill>
              <a:latin typeface="Arial" pitchFamily="34" charset="0"/>
            </a:endParaRPr>
          </a:p>
        </p:txBody>
      </p:sp>
      <p:sp>
        <p:nvSpPr>
          <p:cNvPr id="25608" name="TextBox 19"/>
          <p:cNvSpPr txBox="1">
            <a:spLocks noChangeArrowheads="1"/>
          </p:cNvSpPr>
          <p:nvPr/>
        </p:nvSpPr>
        <p:spPr bwMode="auto">
          <a:xfrm>
            <a:off x="3384472" y="2802632"/>
            <a:ext cx="14606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17,0 %</a:t>
            </a:r>
          </a:p>
        </p:txBody>
      </p:sp>
      <p:sp>
        <p:nvSpPr>
          <p:cNvPr id="25609" name="TextBox 20"/>
          <p:cNvSpPr txBox="1">
            <a:spLocks noChangeArrowheads="1"/>
          </p:cNvSpPr>
          <p:nvPr/>
        </p:nvSpPr>
        <p:spPr bwMode="auto">
          <a:xfrm>
            <a:off x="3143371" y="4125913"/>
            <a:ext cx="20762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États-Unis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14,5 %</a:t>
            </a: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3520977" y="5163951"/>
            <a:ext cx="13003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Japon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5,8 %</a:t>
            </a:r>
          </a:p>
        </p:txBody>
      </p:sp>
      <p:sp>
        <p:nvSpPr>
          <p:cNvPr id="25611" name="TextBox 22"/>
          <p:cNvSpPr txBox="1">
            <a:spLocks noChangeArrowheads="1"/>
          </p:cNvSpPr>
          <p:nvPr/>
        </p:nvSpPr>
        <p:spPr bwMode="auto">
          <a:xfrm>
            <a:off x="1982531" y="5126038"/>
            <a:ext cx="12554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Chine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9,5 %</a:t>
            </a:r>
          </a:p>
        </p:txBody>
      </p:sp>
      <p:sp>
        <p:nvSpPr>
          <p:cNvPr id="25612" name="TextBox 23"/>
          <p:cNvSpPr txBox="1">
            <a:spLocks noChangeArrowheads="1"/>
          </p:cNvSpPr>
          <p:nvPr/>
        </p:nvSpPr>
        <p:spPr bwMode="auto">
          <a:xfrm>
            <a:off x="5134656" y="3171806"/>
            <a:ext cx="1303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800" b="0" dirty="0">
                <a:solidFill>
                  <a:srgbClr val="3154A3"/>
                </a:solidFill>
                <a:latin typeface="Arial" pitchFamily="34" charset="0"/>
              </a:rPr>
              <a:t>Autres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800" b="0" dirty="0">
                <a:solidFill>
                  <a:srgbClr val="3154A3"/>
                </a:solidFill>
                <a:latin typeface="Arial" pitchFamily="34" charset="0"/>
              </a:rPr>
              <a:t>40,6 %</a:t>
            </a:r>
            <a:endParaRPr lang="en-US" altLang="en-US" sz="2800" b="0" dirty="0">
              <a:solidFill>
                <a:srgbClr val="3154A3"/>
              </a:solidFill>
              <a:latin typeface="Arial" pitchFamily="34" charset="0"/>
            </a:endParaRPr>
          </a:p>
        </p:txBody>
      </p:sp>
      <p:sp>
        <p:nvSpPr>
          <p:cNvPr id="25613" name="TextBox 24"/>
          <p:cNvSpPr txBox="1">
            <a:spLocks noChangeArrowheads="1"/>
          </p:cNvSpPr>
          <p:nvPr/>
        </p:nvSpPr>
        <p:spPr bwMode="auto">
          <a:xfrm>
            <a:off x="7353300" y="2802632"/>
            <a:ext cx="1303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800" b="0" dirty="0">
                <a:solidFill>
                  <a:srgbClr val="3154A3"/>
                </a:solidFill>
                <a:latin typeface="Arial" pitchFamily="34" charset="0"/>
              </a:rPr>
              <a:t>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800" b="0" dirty="0">
                <a:solidFill>
                  <a:srgbClr val="3154A3"/>
                </a:solidFill>
                <a:latin typeface="Arial" pitchFamily="34" charset="0"/>
              </a:rPr>
              <a:t>28,5 %</a:t>
            </a:r>
          </a:p>
        </p:txBody>
      </p:sp>
      <p:sp>
        <p:nvSpPr>
          <p:cNvPr id="25614" name="TextBox 25"/>
          <p:cNvSpPr txBox="1">
            <a:spLocks noChangeArrowheads="1"/>
          </p:cNvSpPr>
          <p:nvPr/>
        </p:nvSpPr>
        <p:spPr bwMode="auto">
          <a:xfrm>
            <a:off x="7233902" y="4475143"/>
            <a:ext cx="18421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800" b="0" dirty="0">
                <a:solidFill>
                  <a:srgbClr val="3154A3"/>
                </a:solidFill>
                <a:latin typeface="Arial" pitchFamily="34" charset="0"/>
              </a:rPr>
              <a:t>États-Unis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800" b="0" dirty="0">
                <a:solidFill>
                  <a:srgbClr val="3154A3"/>
                </a:solidFill>
                <a:latin typeface="Arial" pitchFamily="34" charset="0"/>
              </a:rPr>
              <a:t>18,2 %</a:t>
            </a:r>
          </a:p>
        </p:txBody>
      </p:sp>
      <p:sp>
        <p:nvSpPr>
          <p:cNvPr id="25615" name="TextBox 26"/>
          <p:cNvSpPr txBox="1">
            <a:spLocks noChangeArrowheads="1"/>
          </p:cNvSpPr>
          <p:nvPr/>
        </p:nvSpPr>
        <p:spPr bwMode="auto">
          <a:xfrm>
            <a:off x="6854632" y="5428369"/>
            <a:ext cx="13003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Japon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3200" b="0" dirty="0">
                <a:solidFill>
                  <a:srgbClr val="3154A3"/>
                </a:solidFill>
                <a:latin typeface="Arial" pitchFamily="34" charset="0"/>
              </a:rPr>
              <a:t>6,8 %</a:t>
            </a:r>
          </a:p>
        </p:txBody>
      </p:sp>
      <p:sp>
        <p:nvSpPr>
          <p:cNvPr id="25616" name="TextBox 27"/>
          <p:cNvSpPr txBox="1">
            <a:spLocks noChangeArrowheads="1"/>
          </p:cNvSpPr>
          <p:nvPr/>
        </p:nvSpPr>
        <p:spPr bwMode="auto">
          <a:xfrm>
            <a:off x="5653371" y="5246628"/>
            <a:ext cx="1125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800" b="0" dirty="0">
                <a:solidFill>
                  <a:srgbClr val="3154A3"/>
                </a:solidFill>
                <a:latin typeface="Arial" pitchFamily="34" charset="0"/>
              </a:rPr>
              <a:t>Chine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800" b="0" dirty="0">
                <a:solidFill>
                  <a:srgbClr val="3154A3"/>
                </a:solidFill>
                <a:latin typeface="Arial" pitchFamily="34" charset="0"/>
              </a:rPr>
              <a:t>5,9 %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5082" y="332656"/>
            <a:ext cx="107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 24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87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511</Words>
  <Application>Microsoft Office PowerPoint</Application>
  <PresentationFormat>On-screen Show (4:3)</PresentationFormat>
  <Paragraphs>144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Quels sont les arguments pour et contre le UE?</vt:lpstr>
      <vt:lpstr>PowerPoint Presentation</vt:lpstr>
      <vt:lpstr>PowerPoint Presentation</vt:lpstr>
      <vt:lpstr>L’UE exporte la paix et la prospérité</vt:lpstr>
      <vt:lpstr>L’euro, monnaie unique des Européens </vt:lpstr>
      <vt:lpstr>PowerPoint Presentation</vt:lpstr>
      <vt:lpstr>PowerPoint Presentation</vt:lpstr>
      <vt:lpstr>Un espace de liberté, de sécurité et de justice</vt:lpstr>
      <vt:lpstr>PowerPoint Presentation</vt:lpstr>
      <vt:lpstr>Améliorer la santé et l’environnement</vt:lpstr>
      <vt:lpstr>PowerPoint Presentation</vt:lpstr>
      <vt:lpstr>PowerPoint Presentation</vt:lpstr>
      <vt:lpstr>Le marché commun : les arguments contre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Judith Woodfield</cp:lastModifiedBy>
  <cp:revision>17</cp:revision>
  <dcterms:created xsi:type="dcterms:W3CDTF">2015-02-18T12:07:09Z</dcterms:created>
  <dcterms:modified xsi:type="dcterms:W3CDTF">2018-02-22T18:18:08Z</dcterms:modified>
</cp:coreProperties>
</file>