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9" r:id="rId7"/>
    <p:sldId id="264" r:id="rId8"/>
    <p:sldId id="265" r:id="rId9"/>
    <p:sldId id="266" r:id="rId10"/>
    <p:sldId id="267" r:id="rId11"/>
    <p:sldId id="268" r:id="rId12"/>
    <p:sldId id="270" r:id="rId13"/>
    <p:sldId id="271" r:id="rId14"/>
    <p:sldId id="272" r:id="rId15"/>
    <p:sldId id="279" r:id="rId16"/>
    <p:sldId id="273" r:id="rId17"/>
    <p:sldId id="274" r:id="rId18"/>
    <p:sldId id="275" r:id="rId19"/>
    <p:sldId id="276" r:id="rId20"/>
    <p:sldId id="277" r:id="rId21"/>
    <p:sldId id="281" r:id="rId22"/>
    <p:sldId id="257" r:id="rId23"/>
    <p:sldId id="259"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365" y="114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52F6F5-7313-4813-997B-629E44A21725}" type="datetimeFigureOut">
              <a:rPr lang="en-GB" smtClean="0"/>
              <a:t>25/02/2018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42010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2F6F5-7313-4813-997B-629E44A21725}" type="datetimeFigureOut">
              <a:rPr lang="en-GB" smtClean="0"/>
              <a:t>25/02/2018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190568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2F6F5-7313-4813-997B-629E44A21725}" type="datetimeFigureOut">
              <a:rPr lang="en-GB" smtClean="0"/>
              <a:t>25/02/2018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277939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2F6F5-7313-4813-997B-629E44A21725}" type="datetimeFigureOut">
              <a:rPr lang="en-GB" smtClean="0"/>
              <a:t>25/02/2018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330170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2F6F5-7313-4813-997B-629E44A21725}" type="datetimeFigureOut">
              <a:rPr lang="en-GB" smtClean="0"/>
              <a:t>25/02/2018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427762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52F6F5-7313-4813-997B-629E44A21725}" type="datetimeFigureOut">
              <a:rPr lang="en-GB" smtClean="0"/>
              <a:t>25/02/2018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264265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52F6F5-7313-4813-997B-629E44A21725}" type="datetimeFigureOut">
              <a:rPr lang="en-GB" smtClean="0"/>
              <a:t>25/02/2018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351154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52F6F5-7313-4813-997B-629E44A21725}" type="datetimeFigureOut">
              <a:rPr lang="en-GB" smtClean="0"/>
              <a:t>25/02/2018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352520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2F6F5-7313-4813-997B-629E44A21725}" type="datetimeFigureOut">
              <a:rPr lang="en-GB" smtClean="0"/>
              <a:t>25/02/2018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200052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2F6F5-7313-4813-997B-629E44A21725}" type="datetimeFigureOut">
              <a:rPr lang="en-GB" smtClean="0"/>
              <a:t>25/02/2018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211685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2F6F5-7313-4813-997B-629E44A21725}" type="datetimeFigureOut">
              <a:rPr lang="en-GB" smtClean="0"/>
              <a:t>25/02/2018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C05BF5-E437-4734-B554-0EC6AE9A8024}" type="slidenum">
              <a:rPr lang="en-GB" smtClean="0"/>
              <a:t>‹#›</a:t>
            </a:fld>
            <a:endParaRPr lang="en-GB"/>
          </a:p>
        </p:txBody>
      </p:sp>
    </p:spTree>
    <p:extLst>
      <p:ext uri="{BB962C8B-B14F-4D97-AF65-F5344CB8AC3E}">
        <p14:creationId xmlns:p14="http://schemas.microsoft.com/office/powerpoint/2010/main" val="420687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2F6F5-7313-4813-997B-629E44A21725}" type="datetimeFigureOut">
              <a:rPr lang="en-GB" smtClean="0"/>
              <a:t>25/02/2018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05BF5-E437-4734-B554-0EC6AE9A8024}" type="slidenum">
              <a:rPr lang="en-GB" smtClean="0"/>
              <a:t>‹#›</a:t>
            </a:fld>
            <a:endParaRPr lang="en-GB"/>
          </a:p>
        </p:txBody>
      </p:sp>
    </p:spTree>
    <p:extLst>
      <p:ext uri="{BB962C8B-B14F-4D97-AF65-F5344CB8AC3E}">
        <p14:creationId xmlns:p14="http://schemas.microsoft.com/office/powerpoint/2010/main" val="81687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Quelles sont les adaptations des animaux du désert ?</a:t>
            </a:r>
            <a:endParaRPr lang="en-GB" dirty="0"/>
          </a:p>
        </p:txBody>
      </p:sp>
      <p:sp>
        <p:nvSpPr>
          <p:cNvPr id="3" name="Subtitle 2"/>
          <p:cNvSpPr>
            <a:spLocks noGrp="1"/>
          </p:cNvSpPr>
          <p:nvPr>
            <p:ph type="subTitle" idx="1"/>
          </p:nvPr>
        </p:nvSpPr>
        <p:spPr/>
        <p:txBody>
          <a:bodyPr/>
          <a:lstStyle/>
          <a:p>
            <a:r>
              <a:rPr lang="en-GB" dirty="0" err="1" smtClean="0"/>
              <a:t>L’objectif</a:t>
            </a:r>
            <a:r>
              <a:rPr lang="en-GB" dirty="0" smtClean="0"/>
              <a:t> </a:t>
            </a:r>
            <a:endParaRPr lang="en-GB" dirty="0"/>
          </a:p>
        </p:txBody>
      </p:sp>
    </p:spTree>
    <p:extLst>
      <p:ext uri="{BB962C8B-B14F-4D97-AF65-F5344CB8AC3E}">
        <p14:creationId xmlns:p14="http://schemas.microsoft.com/office/powerpoint/2010/main" val="79804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068" y="282643"/>
            <a:ext cx="8027233" cy="1317532"/>
          </a:xfrm>
        </p:spPr>
        <p:txBody>
          <a:bodyPr>
            <a:normAutofit fontScale="90000"/>
          </a:bodyPr>
          <a:lstStyle/>
          <a:p>
            <a:r>
              <a:rPr lang="tr-TR" b="1" dirty="0"/>
              <a:t>L'unité améliorée d'utilisation de l'eau : </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r>
              <a:rPr lang="tr-TR" b="1" dirty="0" smtClean="0"/>
              <a:t>Les </a:t>
            </a:r>
            <a:r>
              <a:rPr lang="tr-TR" b="1" dirty="0"/>
              <a:t>chameaux peuvent consommer 130 litres d'eau en presque 10 minutes. Cette quantité est approximativement un tiers de leur poids corporel. </a:t>
            </a:r>
            <a:endParaRPr lang="en-GB" dirty="0"/>
          </a:p>
          <a:p>
            <a:r>
              <a:rPr lang="tr-TR" b="1" dirty="0"/>
              <a:t>En outre, les chameaux ont également une structure de mucus dans leur nez, qui est 100 fois plus grande que celle du nez de l'homme. Chaque fois que l'animal respire, l'air est humidifié par le mucus. Quand nous respirons, nous perdons 16 mg de la vapeur d'eau pour chaque litre d'air. Cependant, grâce à la structure du mucus, les chameaux peuvent utiliser de l'humidité de l'air en un rapport de 66%. </a:t>
            </a:r>
            <a:endParaRPr lang="en-GB" dirty="0"/>
          </a:p>
          <a:p>
            <a:endParaRPr lang="en-GB" dirty="0"/>
          </a:p>
        </p:txBody>
      </p:sp>
    </p:spTree>
    <p:extLst>
      <p:ext uri="{BB962C8B-B14F-4D97-AF65-F5344CB8AC3E}">
        <p14:creationId xmlns:p14="http://schemas.microsoft.com/office/powerpoint/2010/main" val="313234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Avantage maximum de la nourriture et de l'eau :</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tr-TR" b="1" dirty="0" smtClean="0"/>
              <a:t>La </a:t>
            </a:r>
            <a:r>
              <a:rPr lang="tr-TR" b="1" dirty="0"/>
              <a:t>plupart des animaux meurent quand l'urée accumulée dans leur corps entre dans leur système sanguin. Cependant, les chameaux utilisent cette urée produite dans leur corps, en le filtrant sans cesse à l'aide du foie. En conséquence, ils l'utilisent comme une source de protéines et d'eau.</a:t>
            </a:r>
            <a:endParaRPr lang="en-GB" dirty="0"/>
          </a:p>
          <a:p>
            <a:endParaRPr lang="en-GB" dirty="0"/>
          </a:p>
        </p:txBody>
      </p:sp>
    </p:spTree>
    <p:extLst>
      <p:ext uri="{BB962C8B-B14F-4D97-AF65-F5344CB8AC3E}">
        <p14:creationId xmlns:p14="http://schemas.microsoft.com/office/powerpoint/2010/main" val="297659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1143000"/>
          </a:xfrm>
        </p:spPr>
        <p:txBody>
          <a:bodyPr>
            <a:normAutofit fontScale="90000"/>
          </a:bodyPr>
          <a:lstStyle/>
          <a:p>
            <a:r>
              <a:rPr lang="fr-FR" b="1" dirty="0"/>
              <a:t>De longs appendices tels que de grosses oreilles avec quelques vaisseaux pleins de sang</a:t>
            </a:r>
            <a:r>
              <a:rPr lang="en-GB" dirty="0"/>
              <a:t/>
            </a:r>
            <a:br>
              <a:rPr lang="en-GB" dirty="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785" y="2420888"/>
            <a:ext cx="4947215" cy="28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5517232"/>
            <a:ext cx="4572000" cy="646331"/>
          </a:xfrm>
          <a:prstGeom prst="rect">
            <a:avLst/>
          </a:prstGeom>
        </p:spPr>
        <p:txBody>
          <a:bodyPr>
            <a:spAutoFit/>
          </a:bodyPr>
          <a:lstStyle/>
          <a:p>
            <a:r>
              <a:rPr lang="fr-FR" b="1" dirty="0"/>
              <a:t>Diminue la chaleur l’animal en forme</a:t>
            </a:r>
            <a:endParaRPr lang="en-GB" dirty="0"/>
          </a:p>
          <a:p>
            <a:r>
              <a:rPr lang="fr-FR" b="1" dirty="0"/>
              <a:t> </a:t>
            </a:r>
            <a:endParaRPr lang="en-GB" dirty="0"/>
          </a:p>
        </p:txBody>
      </p:sp>
    </p:spTree>
    <p:extLst>
      <p:ext uri="{BB962C8B-B14F-4D97-AF65-F5344CB8AC3E}">
        <p14:creationId xmlns:p14="http://schemas.microsoft.com/office/powerpoint/2010/main" val="226545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Animaux habitant dans les terriers</a:t>
            </a:r>
            <a:r>
              <a:rPr lang="en-GB" dirty="0"/>
              <a:t/>
            </a:r>
            <a:br>
              <a:rPr lang="en-GB" dirty="0"/>
            </a:b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927966"/>
            <a:ext cx="4934071" cy="315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1680" y="5301208"/>
            <a:ext cx="5760640" cy="646331"/>
          </a:xfrm>
          <a:prstGeom prst="rect">
            <a:avLst/>
          </a:prstGeom>
        </p:spPr>
        <p:txBody>
          <a:bodyPr wrap="square">
            <a:spAutoFit/>
          </a:bodyPr>
          <a:lstStyle/>
          <a:p>
            <a:r>
              <a:rPr lang="fr-FR" b="1" dirty="0"/>
              <a:t>Mâchoires ou dents pointues pour aider l’animal à sortir de la surface du désert par temps de forte température </a:t>
            </a:r>
            <a:endParaRPr lang="en-GB" dirty="0"/>
          </a:p>
        </p:txBody>
      </p:sp>
    </p:spTree>
    <p:extLst>
      <p:ext uri="{BB962C8B-B14F-4D97-AF65-F5344CB8AC3E}">
        <p14:creationId xmlns:p14="http://schemas.microsoft.com/office/powerpoint/2010/main" val="337012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Animaux aux talons durs</a:t>
            </a:r>
            <a:r>
              <a:rPr lang="en-GB" dirty="0"/>
              <a:t/>
            </a:r>
            <a:br>
              <a:rPr lang="en-GB" dirty="0"/>
            </a:b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204864"/>
            <a:ext cx="4439248" cy="276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5445224"/>
            <a:ext cx="4572000" cy="646331"/>
          </a:xfrm>
          <a:prstGeom prst="rect">
            <a:avLst/>
          </a:prstGeom>
        </p:spPr>
        <p:txBody>
          <a:bodyPr>
            <a:spAutoFit/>
          </a:bodyPr>
          <a:lstStyle/>
          <a:p>
            <a:r>
              <a:rPr lang="fr-FR" b="1" dirty="0"/>
              <a:t>Le sable chaud peut faire brûler les pieds fragiles</a:t>
            </a:r>
            <a:endParaRPr lang="en-GB" dirty="0"/>
          </a:p>
        </p:txBody>
      </p:sp>
      <p:sp>
        <p:nvSpPr>
          <p:cNvPr id="5" name="Rectangle 4"/>
          <p:cNvSpPr/>
          <p:nvPr/>
        </p:nvSpPr>
        <p:spPr>
          <a:xfrm>
            <a:off x="1907704" y="1124744"/>
            <a:ext cx="4572000" cy="646331"/>
          </a:xfrm>
          <a:prstGeom prst="rect">
            <a:avLst/>
          </a:prstGeom>
        </p:spPr>
        <p:txBody>
          <a:bodyPr>
            <a:spAutoFit/>
          </a:bodyPr>
          <a:lstStyle/>
          <a:p>
            <a:r>
              <a:rPr lang="fr-FR" dirty="0"/>
              <a:t>Animaux avec une carapace qui </a:t>
            </a:r>
            <a:r>
              <a:rPr lang="fr-FR" dirty="0" err="1"/>
              <a:t>protége</a:t>
            </a:r>
            <a:r>
              <a:rPr lang="fr-FR" dirty="0"/>
              <a:t> du soleil</a:t>
            </a:r>
            <a:endParaRPr lang="en-GB" dirty="0"/>
          </a:p>
        </p:txBody>
      </p:sp>
    </p:spTree>
    <p:extLst>
      <p:ext uri="{BB962C8B-B14F-4D97-AF65-F5344CB8AC3E}">
        <p14:creationId xmlns:p14="http://schemas.microsoft.com/office/powerpoint/2010/main" val="281176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1691680" y="5157192"/>
            <a:ext cx="4572000" cy="646331"/>
          </a:xfrm>
          <a:prstGeom prst="rect">
            <a:avLst/>
          </a:prstGeom>
        </p:spPr>
        <p:txBody>
          <a:bodyPr>
            <a:spAutoFit/>
          </a:bodyPr>
          <a:lstStyle/>
          <a:p>
            <a:r>
              <a:rPr lang="fr-FR" dirty="0"/>
              <a:t>De longues queues poilues recouvrant une partie du corps pour agir comme un parasol</a:t>
            </a:r>
            <a:endParaRPr lang="en-GB"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28600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319497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Les animaux nocturnes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772816"/>
            <a:ext cx="1554615" cy="19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79712" y="4725144"/>
            <a:ext cx="4572000" cy="646331"/>
          </a:xfrm>
          <a:prstGeom prst="rect">
            <a:avLst/>
          </a:prstGeom>
        </p:spPr>
        <p:txBody>
          <a:bodyPr>
            <a:spAutoFit/>
          </a:bodyPr>
          <a:lstStyle/>
          <a:p>
            <a:r>
              <a:rPr lang="fr-FR" b="1" dirty="0"/>
              <a:t>Se reposent dans la chaleur la journée se sont actifs pendant le temps agréable de la nuit</a:t>
            </a:r>
            <a:endParaRPr lang="en-GB" dirty="0"/>
          </a:p>
        </p:txBody>
      </p:sp>
    </p:spTree>
    <p:extLst>
      <p:ext uri="{BB962C8B-B14F-4D97-AF65-F5344CB8AC3E}">
        <p14:creationId xmlns:p14="http://schemas.microsoft.com/office/powerpoint/2010/main" val="218926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Animaux à sang froid</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7" y="2181028"/>
            <a:ext cx="3480080" cy="213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79712" y="4581128"/>
            <a:ext cx="4572000" cy="1200329"/>
          </a:xfrm>
          <a:prstGeom prst="rect">
            <a:avLst/>
          </a:prstGeom>
        </p:spPr>
        <p:txBody>
          <a:bodyPr>
            <a:spAutoFit/>
          </a:bodyPr>
          <a:lstStyle/>
          <a:p>
            <a:r>
              <a:rPr lang="fr-FR" b="1" dirty="0"/>
              <a:t>Température du corps </a:t>
            </a:r>
            <a:r>
              <a:rPr lang="fr-FR" b="1" dirty="0" err="1"/>
              <a:t>controlée</a:t>
            </a:r>
            <a:r>
              <a:rPr lang="fr-FR" b="1" dirty="0"/>
              <a:t> par l’environnement , par exemple les lézards passent leur temps au soleil pour se réchauffer et être plus actifs</a:t>
            </a:r>
            <a:endParaRPr lang="en-GB" dirty="0"/>
          </a:p>
        </p:txBody>
      </p:sp>
    </p:spTree>
    <p:extLst>
      <p:ext uri="{BB962C8B-B14F-4D97-AF65-F5344CB8AC3E}">
        <p14:creationId xmlns:p14="http://schemas.microsoft.com/office/powerpoint/2010/main" val="394776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Animaux qui stockent de la nourriture</a:t>
            </a:r>
            <a:r>
              <a:rPr lang="en-GB" dirty="0"/>
              <a:t/>
            </a:r>
            <a:br>
              <a:rPr lang="en-GB" dirty="0"/>
            </a:b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3592866" cy="2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1720" y="4941168"/>
            <a:ext cx="4572000" cy="646331"/>
          </a:xfrm>
          <a:prstGeom prst="rect">
            <a:avLst/>
          </a:prstGeom>
        </p:spPr>
        <p:txBody>
          <a:bodyPr>
            <a:spAutoFit/>
          </a:bodyPr>
          <a:lstStyle/>
          <a:p>
            <a:r>
              <a:rPr lang="fr-FR" b="1" dirty="0"/>
              <a:t>Des réserves d’énergie en cas d’urgence stockées par temps sec</a:t>
            </a:r>
            <a:endParaRPr lang="en-GB" dirty="0"/>
          </a:p>
        </p:txBody>
      </p:sp>
    </p:spTree>
    <p:extLst>
      <p:ext uri="{BB962C8B-B14F-4D97-AF65-F5344CB8AC3E}">
        <p14:creationId xmlns:p14="http://schemas.microsoft.com/office/powerpoint/2010/main" val="19266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Animaux </a:t>
            </a:r>
            <a:r>
              <a:rPr lang="fr-FR" b="1" dirty="0" err="1"/>
              <a:t>estivals</a:t>
            </a:r>
            <a:r>
              <a:rPr lang="en-GB" dirty="0"/>
              <a:t/>
            </a:r>
            <a:br>
              <a:rPr lang="en-GB" dirty="0"/>
            </a:b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9" y="2077600"/>
            <a:ext cx="3259110" cy="237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1720" y="5085184"/>
            <a:ext cx="4572000" cy="646331"/>
          </a:xfrm>
          <a:prstGeom prst="rect">
            <a:avLst/>
          </a:prstGeom>
        </p:spPr>
        <p:txBody>
          <a:bodyPr>
            <a:spAutoFit/>
          </a:bodyPr>
          <a:lstStyle/>
          <a:p>
            <a:r>
              <a:rPr lang="fr-FR" dirty="0"/>
              <a:t>Un sommeil profond pour prévenir /empêcher le temps le plus chaud de l’été</a:t>
            </a:r>
            <a:endParaRPr lang="en-GB" dirty="0"/>
          </a:p>
        </p:txBody>
      </p:sp>
    </p:spTree>
    <p:extLst>
      <p:ext uri="{BB962C8B-B14F-4D97-AF65-F5344CB8AC3E}">
        <p14:creationId xmlns:p14="http://schemas.microsoft.com/office/powerpoint/2010/main" val="17236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 </a:t>
            </a:r>
            <a:r>
              <a:rPr lang="en-GB" dirty="0" err="1" smtClean="0"/>
              <a:t>chameau</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780928"/>
            <a:ext cx="7825418" cy="228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11960" y="1700808"/>
            <a:ext cx="3528392" cy="646331"/>
          </a:xfrm>
          <a:prstGeom prst="rect">
            <a:avLst/>
          </a:prstGeom>
          <a:noFill/>
        </p:spPr>
        <p:txBody>
          <a:bodyPr wrap="square" rtlCol="0">
            <a:spAutoFit/>
          </a:bodyPr>
          <a:lstStyle/>
          <a:p>
            <a:r>
              <a:rPr lang="en-GB" dirty="0" smtClean="0">
                <a:solidFill>
                  <a:srgbClr val="FF0000"/>
                </a:solidFill>
              </a:rPr>
              <a:t>La </a:t>
            </a:r>
            <a:r>
              <a:rPr lang="en-GB" dirty="0" err="1" smtClean="0">
                <a:solidFill>
                  <a:srgbClr val="FF0000"/>
                </a:solidFill>
              </a:rPr>
              <a:t>bosse</a:t>
            </a:r>
            <a:r>
              <a:rPr lang="en-GB" dirty="0" smtClean="0">
                <a:solidFill>
                  <a:srgbClr val="FF0000"/>
                </a:solidFill>
              </a:rPr>
              <a:t> </a:t>
            </a:r>
            <a:r>
              <a:rPr lang="en-GB" dirty="0" err="1" smtClean="0">
                <a:solidFill>
                  <a:srgbClr val="FF0000"/>
                </a:solidFill>
              </a:rPr>
              <a:t>est</a:t>
            </a:r>
            <a:r>
              <a:rPr lang="en-GB" dirty="0" smtClean="0">
                <a:solidFill>
                  <a:srgbClr val="FF0000"/>
                </a:solidFill>
              </a:rPr>
              <a:t> </a:t>
            </a:r>
            <a:r>
              <a:rPr lang="en-GB" dirty="0" err="1" smtClean="0">
                <a:solidFill>
                  <a:srgbClr val="FF0000"/>
                </a:solidFill>
              </a:rPr>
              <a:t>bien</a:t>
            </a:r>
            <a:r>
              <a:rPr lang="en-GB" dirty="0" smtClean="0">
                <a:solidFill>
                  <a:srgbClr val="FF0000"/>
                </a:solidFill>
              </a:rPr>
              <a:t> pour utiliser ………………</a:t>
            </a:r>
            <a:endParaRPr lang="en-GB" dirty="0">
              <a:solidFill>
                <a:srgbClr val="FF0000"/>
              </a:solidFill>
            </a:endParaRPr>
          </a:p>
        </p:txBody>
      </p:sp>
      <p:sp>
        <p:nvSpPr>
          <p:cNvPr id="4" name="TextBox 3"/>
          <p:cNvSpPr txBox="1"/>
          <p:nvPr/>
        </p:nvSpPr>
        <p:spPr>
          <a:xfrm>
            <a:off x="611560" y="980728"/>
            <a:ext cx="2520280" cy="1754326"/>
          </a:xfrm>
          <a:prstGeom prst="rect">
            <a:avLst/>
          </a:prstGeom>
          <a:noFill/>
        </p:spPr>
        <p:txBody>
          <a:bodyPr wrap="square" rtlCol="0">
            <a:spAutoFit/>
          </a:bodyPr>
          <a:lstStyle/>
          <a:p>
            <a:r>
              <a:rPr lang="en-GB" dirty="0" smtClean="0"/>
              <a:t>Le </a:t>
            </a:r>
            <a:r>
              <a:rPr lang="en-GB" dirty="0" err="1" smtClean="0"/>
              <a:t>chameau</a:t>
            </a:r>
            <a:r>
              <a:rPr lang="en-GB" dirty="0" smtClean="0"/>
              <a:t> </a:t>
            </a:r>
            <a:r>
              <a:rPr lang="en-GB" dirty="0" err="1" smtClean="0"/>
              <a:t>peut</a:t>
            </a:r>
            <a:r>
              <a:rPr lang="en-GB" dirty="0" smtClean="0"/>
              <a:t>  stocker la </a:t>
            </a:r>
            <a:r>
              <a:rPr lang="en-GB" dirty="0" err="1" smtClean="0"/>
              <a:t>graisse</a:t>
            </a:r>
            <a:r>
              <a:rPr lang="en-GB" dirty="0" smtClean="0"/>
              <a:t>  </a:t>
            </a:r>
            <a:r>
              <a:rPr lang="en-GB" dirty="0" err="1" smtClean="0"/>
              <a:t>dans</a:t>
            </a:r>
            <a:r>
              <a:rPr lang="en-GB" dirty="0" smtClean="0"/>
              <a:t> la </a:t>
            </a:r>
            <a:r>
              <a:rPr lang="en-GB" dirty="0" err="1" smtClean="0"/>
              <a:t>bosse</a:t>
            </a:r>
            <a:r>
              <a:rPr lang="en-GB" dirty="0" smtClean="0"/>
              <a:t> </a:t>
            </a:r>
          </a:p>
          <a:p>
            <a:r>
              <a:rPr lang="en-GB" dirty="0" smtClean="0"/>
              <a:t>Le </a:t>
            </a:r>
            <a:r>
              <a:rPr lang="en-GB" dirty="0" err="1" smtClean="0"/>
              <a:t>chameau</a:t>
            </a:r>
            <a:r>
              <a:rPr lang="en-GB" dirty="0" smtClean="0"/>
              <a:t> utilise la </a:t>
            </a:r>
            <a:r>
              <a:rPr lang="en-GB" dirty="0" err="1" smtClean="0"/>
              <a:t>graisse</a:t>
            </a:r>
            <a:r>
              <a:rPr lang="en-GB" dirty="0" smtClean="0"/>
              <a:t>  </a:t>
            </a:r>
            <a:r>
              <a:rPr lang="en-GB" dirty="0" err="1" smtClean="0"/>
              <a:t>comme</a:t>
            </a:r>
            <a:r>
              <a:rPr lang="en-GB" dirty="0" smtClean="0"/>
              <a:t>  provisions de </a:t>
            </a:r>
            <a:r>
              <a:rPr lang="en-GB" dirty="0" err="1" smtClean="0"/>
              <a:t>nourriture</a:t>
            </a:r>
            <a:endParaRPr lang="en-GB" dirty="0"/>
          </a:p>
        </p:txBody>
      </p:sp>
    </p:spTree>
    <p:extLst>
      <p:ext uri="{BB962C8B-B14F-4D97-AF65-F5344CB8AC3E}">
        <p14:creationId xmlns:p14="http://schemas.microsoft.com/office/powerpoint/2010/main" val="14383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fr-FR" dirty="0"/>
              <a:t>Animaux avec des jambes qui leur permettent de rebondir</a:t>
            </a:r>
            <a:r>
              <a:rPr lang="en-GB" dirty="0"/>
              <a:t/>
            </a:r>
            <a:br>
              <a:rPr lang="en-GB" dirty="0"/>
            </a:br>
            <a:r>
              <a:rPr lang="fr-FR" dirty="0"/>
              <a:t> </a:t>
            </a:r>
            <a:r>
              <a:rPr lang="en-GB" dirty="0"/>
              <a:t/>
            </a:r>
            <a:br>
              <a:rPr lang="en-GB" dirty="0"/>
            </a:b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3789105" cy="27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7704" y="4509120"/>
            <a:ext cx="5112568" cy="646331"/>
          </a:xfrm>
          <a:prstGeom prst="rect">
            <a:avLst/>
          </a:prstGeom>
        </p:spPr>
        <p:txBody>
          <a:bodyPr wrap="square">
            <a:spAutoFit/>
          </a:bodyPr>
          <a:lstStyle/>
          <a:p>
            <a:r>
              <a:rPr lang="fr-FR" dirty="0"/>
              <a:t>Capacité de sauter partout très </a:t>
            </a:r>
            <a:r>
              <a:rPr lang="fr-FR" dirty="0" err="1"/>
              <a:t>très</a:t>
            </a:r>
            <a:r>
              <a:rPr lang="fr-FR" dirty="0"/>
              <a:t> vite et d’avoir le moins de contacts possibles avec le sol brûlant</a:t>
            </a:r>
            <a:endParaRPr lang="en-GB" dirty="0"/>
          </a:p>
        </p:txBody>
      </p:sp>
      <p:sp>
        <p:nvSpPr>
          <p:cNvPr id="5" name="Rectangle 4"/>
          <p:cNvSpPr/>
          <p:nvPr/>
        </p:nvSpPr>
        <p:spPr>
          <a:xfrm>
            <a:off x="827584" y="5373216"/>
            <a:ext cx="3009542" cy="369332"/>
          </a:xfrm>
          <a:prstGeom prst="rect">
            <a:avLst/>
          </a:prstGeom>
        </p:spPr>
        <p:txBody>
          <a:bodyPr wrap="none">
            <a:spAutoFit/>
          </a:bodyPr>
          <a:lstStyle/>
          <a:p>
            <a:r>
              <a:rPr lang="fr-FR" dirty="0"/>
              <a:t>Animaux avec de grands pieds</a:t>
            </a:r>
            <a:endParaRPr lang="en-GB" dirty="0"/>
          </a:p>
        </p:txBody>
      </p:sp>
      <p:sp>
        <p:nvSpPr>
          <p:cNvPr id="6" name="Rectangle 5"/>
          <p:cNvSpPr/>
          <p:nvPr/>
        </p:nvSpPr>
        <p:spPr>
          <a:xfrm>
            <a:off x="4139952" y="1556792"/>
            <a:ext cx="4572000" cy="1477328"/>
          </a:xfrm>
          <a:prstGeom prst="rect">
            <a:avLst/>
          </a:prstGeom>
        </p:spPr>
        <p:txBody>
          <a:bodyPr>
            <a:spAutoFit/>
          </a:bodyPr>
          <a:lstStyle/>
          <a:p>
            <a:r>
              <a:rPr lang="fr-FR" dirty="0"/>
              <a:t>les grands pieds agissent comme des bottes de neige et cela fournit aux animaux beaucoup d’espace pour les empêcher de s’enfoncer dans le sable.</a:t>
            </a:r>
            <a:endParaRPr lang="en-GB" dirty="0"/>
          </a:p>
          <a:p>
            <a:r>
              <a:rPr lang="fr-FR" dirty="0"/>
              <a:t> </a:t>
            </a:r>
            <a:endParaRPr lang="en-GB" dirty="0"/>
          </a:p>
        </p:txBody>
      </p:sp>
    </p:spTree>
    <p:extLst>
      <p:ext uri="{BB962C8B-B14F-4D97-AF65-F5344CB8AC3E}">
        <p14:creationId xmlns:p14="http://schemas.microsoft.com/office/powerpoint/2010/main" val="271711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Animaux à couleur pâle</a:t>
            </a:r>
            <a:r>
              <a:rPr lang="en-GB" dirty="0"/>
              <a:t/>
            </a:r>
            <a:br>
              <a:rPr lang="en-GB" dirty="0"/>
            </a:br>
            <a:endParaRPr lang="en-GB" dirty="0"/>
          </a:p>
        </p:txBody>
      </p:sp>
      <p:sp>
        <p:nvSpPr>
          <p:cNvPr id="3" name="Content Placeholder 2"/>
          <p:cNvSpPr>
            <a:spLocks noGrp="1"/>
          </p:cNvSpPr>
          <p:nvPr>
            <p:ph idx="1"/>
          </p:nvPr>
        </p:nvSpPr>
        <p:spPr/>
        <p:txBody>
          <a:bodyPr/>
          <a:lstStyle/>
          <a:p>
            <a:r>
              <a:rPr lang="fr-FR" dirty="0"/>
              <a:t>Pour avoir moins chaud et agir en tant que </a:t>
            </a:r>
            <a:r>
              <a:rPr lang="fr-FR" dirty="0" smtClean="0"/>
              <a:t>camouflage C’est bien pour réfléchir les rayons de soleil.</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220815"/>
            <a:ext cx="3592866" cy="2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03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Les adaptations des animaux du désert</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70000" lnSpcReduction="20000"/>
          </a:bodyPr>
          <a:lstStyle/>
          <a:p>
            <a:r>
              <a:rPr lang="fr-FR" dirty="0" err="1" smtClean="0"/>
              <a:t>Emerging</a:t>
            </a:r>
            <a:endParaRPr lang="en-GB" dirty="0"/>
          </a:p>
          <a:p>
            <a:r>
              <a:rPr lang="fr-FR" dirty="0"/>
              <a:t>Tu as dessiné un animal avec 3-4 adaptations.</a:t>
            </a:r>
            <a:endParaRPr lang="en-GB" dirty="0"/>
          </a:p>
          <a:p>
            <a:r>
              <a:rPr lang="fr-FR" dirty="0"/>
              <a:t>Tu as écrit des étiquettes ,par exemple ‘l’animal a des talons durs.’</a:t>
            </a:r>
            <a:endParaRPr lang="en-GB" dirty="0"/>
          </a:p>
          <a:p>
            <a:r>
              <a:rPr lang="fr-FR" dirty="0"/>
              <a:t>Tu as un nom pour ton animal.</a:t>
            </a:r>
            <a:endParaRPr lang="en-GB" dirty="0"/>
          </a:p>
          <a:p>
            <a:r>
              <a:rPr lang="fr-FR" dirty="0"/>
              <a:t> </a:t>
            </a:r>
            <a:endParaRPr lang="en-GB" dirty="0"/>
          </a:p>
          <a:p>
            <a:r>
              <a:rPr lang="fr-FR" b="1" dirty="0" err="1"/>
              <a:t>Developing</a:t>
            </a:r>
            <a:endParaRPr lang="en-GB" b="1" dirty="0"/>
          </a:p>
          <a:p>
            <a:r>
              <a:rPr lang="fr-FR" dirty="0"/>
              <a:t>Tu as dessiné un animal avec 5-7 adaptations.</a:t>
            </a:r>
            <a:endParaRPr lang="en-GB" dirty="0"/>
          </a:p>
          <a:p>
            <a:r>
              <a:rPr lang="fr-FR" dirty="0"/>
              <a:t>Tu as écrit des étiquettes avec une explication ,par exemple ‘l’animal a des talons durs parce que le sable chaud peut brûler les pieds.’</a:t>
            </a:r>
            <a:endParaRPr lang="en-GB" dirty="0"/>
          </a:p>
          <a:p>
            <a:r>
              <a:rPr lang="fr-FR" dirty="0"/>
              <a:t>Tu as un nom pour ton animal. </a:t>
            </a:r>
            <a:endParaRPr lang="en-GB" dirty="0"/>
          </a:p>
          <a:p>
            <a:r>
              <a:rPr lang="fr-FR" dirty="0"/>
              <a:t> </a:t>
            </a:r>
            <a:endParaRPr lang="en-GB" dirty="0"/>
          </a:p>
          <a:p>
            <a:endParaRPr lang="en-GB" dirty="0"/>
          </a:p>
        </p:txBody>
      </p:sp>
    </p:spTree>
    <p:extLst>
      <p:ext uri="{BB962C8B-B14F-4D97-AF65-F5344CB8AC3E}">
        <p14:creationId xmlns:p14="http://schemas.microsoft.com/office/powerpoint/2010/main" val="230089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Les adaptations des animaux du désert</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77500" lnSpcReduction="20000"/>
          </a:bodyPr>
          <a:lstStyle/>
          <a:p>
            <a:r>
              <a:rPr lang="fr-FR" dirty="0" smtClean="0"/>
              <a:t>Secure /Excellent </a:t>
            </a:r>
            <a:endParaRPr lang="en-GB" dirty="0" smtClean="0"/>
          </a:p>
          <a:p>
            <a:r>
              <a:rPr lang="fr-FR" dirty="0" smtClean="0"/>
              <a:t>Tu as dessiné un animal avec plus de 7 adaptations.</a:t>
            </a:r>
            <a:endParaRPr lang="en-GB" dirty="0" smtClean="0"/>
          </a:p>
          <a:p>
            <a:r>
              <a:rPr lang="fr-FR" dirty="0" smtClean="0"/>
              <a:t>Tu as écrit des étiquettes ,par exemple ‘l’animal a des talons durs parce que le sable chaud peut brûler les pieds.’</a:t>
            </a:r>
            <a:endParaRPr lang="en-GB" dirty="0" smtClean="0"/>
          </a:p>
          <a:p>
            <a:r>
              <a:rPr lang="fr-FR" dirty="0" smtClean="0"/>
              <a:t>Tu as un nom pour ton animal.</a:t>
            </a:r>
            <a:endParaRPr lang="en-GB" dirty="0" smtClean="0"/>
          </a:p>
          <a:p>
            <a:r>
              <a:rPr lang="fr-FR" dirty="0" smtClean="0"/>
              <a:t>Tu as expliqué comment l’animal peut survivre par exemple tu as expliqué son mode de vie. Par exemple ‘l’animal mange les insectes. Il ponde un œuf dans le sable. ‘</a:t>
            </a:r>
            <a:endParaRPr lang="en-GB" dirty="0" smtClean="0"/>
          </a:p>
          <a:p>
            <a:r>
              <a:rPr lang="fr-FR" dirty="0" smtClean="0"/>
              <a:t>Tu as expliqué le lien entre le climat et les adaptations</a:t>
            </a:r>
            <a:endParaRPr lang="en-GB" dirty="0" smtClean="0"/>
          </a:p>
          <a:p>
            <a:r>
              <a:rPr lang="fr-FR" dirty="0" smtClean="0"/>
              <a:t> </a:t>
            </a:r>
            <a:endParaRPr lang="en-GB" dirty="0" smtClean="0"/>
          </a:p>
          <a:p>
            <a:endParaRPr lang="en-GB" dirty="0"/>
          </a:p>
        </p:txBody>
      </p:sp>
    </p:spTree>
    <p:extLst>
      <p:ext uri="{BB962C8B-B14F-4D97-AF65-F5344CB8AC3E}">
        <p14:creationId xmlns:p14="http://schemas.microsoft.com/office/powerpoint/2010/main" val="1819233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soB26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836613"/>
            <a:ext cx="4211637"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msoF9F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65175"/>
            <a:ext cx="496887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838200" y="228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a:latin typeface="Times New Roman" pitchFamily="18" charset="0"/>
              </a:rPr>
              <a:t>Thinking skills:Design a desert animal Yr8</a:t>
            </a:r>
          </a:p>
        </p:txBody>
      </p:sp>
    </p:spTree>
    <p:extLst>
      <p:ext uri="{BB962C8B-B14F-4D97-AF65-F5344CB8AC3E}">
        <p14:creationId xmlns:p14="http://schemas.microsoft.com/office/powerpoint/2010/main" val="275870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010921"/>
            <a:ext cx="6769666" cy="558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24128" y="1628800"/>
            <a:ext cx="2736304" cy="1477328"/>
          </a:xfrm>
          <a:prstGeom prst="rect">
            <a:avLst/>
          </a:prstGeom>
          <a:noFill/>
        </p:spPr>
        <p:txBody>
          <a:bodyPr wrap="square" rtlCol="0">
            <a:spAutoFit/>
          </a:bodyPr>
          <a:lstStyle/>
          <a:p>
            <a:r>
              <a:rPr lang="en-GB" dirty="0" smtClean="0">
                <a:solidFill>
                  <a:srgbClr val="FF0000"/>
                </a:solidFill>
              </a:rPr>
              <a:t>Les </a:t>
            </a:r>
            <a:r>
              <a:rPr lang="en-GB" dirty="0" err="1" smtClean="0">
                <a:solidFill>
                  <a:srgbClr val="FF0000"/>
                </a:solidFill>
              </a:rPr>
              <a:t>mèches</a:t>
            </a:r>
            <a:r>
              <a:rPr lang="en-GB" dirty="0" smtClean="0">
                <a:solidFill>
                  <a:srgbClr val="FF0000"/>
                </a:solidFill>
              </a:rPr>
              <a:t> </a:t>
            </a:r>
            <a:r>
              <a:rPr lang="en-GB" dirty="0" err="1" smtClean="0">
                <a:solidFill>
                  <a:srgbClr val="FF0000"/>
                </a:solidFill>
              </a:rPr>
              <a:t>d’oeil</a:t>
            </a:r>
            <a:r>
              <a:rPr lang="en-GB" dirty="0" smtClean="0">
                <a:solidFill>
                  <a:srgbClr val="FF0000"/>
                </a:solidFill>
              </a:rPr>
              <a:t> </a:t>
            </a:r>
            <a:r>
              <a:rPr lang="en-GB" dirty="0" err="1" smtClean="0">
                <a:solidFill>
                  <a:srgbClr val="FF0000"/>
                </a:solidFill>
              </a:rPr>
              <a:t>sont</a:t>
            </a:r>
            <a:r>
              <a:rPr lang="en-GB" dirty="0" smtClean="0">
                <a:solidFill>
                  <a:srgbClr val="FF0000"/>
                </a:solidFill>
              </a:rPr>
              <a:t> …………..</a:t>
            </a:r>
          </a:p>
          <a:p>
            <a:r>
              <a:rPr lang="en-GB" dirty="0" smtClean="0">
                <a:solidFill>
                  <a:srgbClr val="FF0000"/>
                </a:solidFill>
              </a:rPr>
              <a:t>Ce </a:t>
            </a:r>
            <a:r>
              <a:rPr lang="en-GB" dirty="0" err="1" smtClean="0">
                <a:solidFill>
                  <a:srgbClr val="FF0000"/>
                </a:solidFill>
              </a:rPr>
              <a:t>sont</a:t>
            </a:r>
            <a:r>
              <a:rPr lang="en-GB" dirty="0" smtClean="0">
                <a:solidFill>
                  <a:srgbClr val="FF0000"/>
                </a:solidFill>
              </a:rPr>
              <a:t>  </a:t>
            </a:r>
            <a:r>
              <a:rPr lang="en-GB" dirty="0" err="1" smtClean="0">
                <a:solidFill>
                  <a:srgbClr val="FF0000"/>
                </a:solidFill>
              </a:rPr>
              <a:t>bien</a:t>
            </a:r>
            <a:r>
              <a:rPr lang="en-GB" dirty="0" smtClean="0">
                <a:solidFill>
                  <a:srgbClr val="FF0000"/>
                </a:solidFill>
              </a:rPr>
              <a:t> pour </a:t>
            </a:r>
            <a:r>
              <a:rPr lang="en-GB" dirty="0" err="1" smtClean="0">
                <a:solidFill>
                  <a:srgbClr val="FF0000"/>
                </a:solidFill>
              </a:rPr>
              <a:t>protéger</a:t>
            </a:r>
            <a:r>
              <a:rPr lang="en-GB" dirty="0" smtClean="0">
                <a:solidFill>
                  <a:srgbClr val="FF0000"/>
                </a:solidFill>
              </a:rPr>
              <a:t>  le </a:t>
            </a:r>
            <a:r>
              <a:rPr lang="en-GB" dirty="0" err="1" smtClean="0">
                <a:solidFill>
                  <a:srgbClr val="FF0000"/>
                </a:solidFill>
              </a:rPr>
              <a:t>chameau</a:t>
            </a:r>
            <a:r>
              <a:rPr lang="en-GB" dirty="0" smtClean="0">
                <a:solidFill>
                  <a:srgbClr val="FF0000"/>
                </a:solidFill>
              </a:rPr>
              <a:t> </a:t>
            </a:r>
            <a:r>
              <a:rPr lang="en-GB" dirty="0" err="1" smtClean="0">
                <a:solidFill>
                  <a:srgbClr val="FF0000"/>
                </a:solidFill>
              </a:rPr>
              <a:t>contre</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32016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48880"/>
            <a:ext cx="7959736" cy="28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07904" y="1844824"/>
            <a:ext cx="4104456" cy="1323439"/>
          </a:xfrm>
          <a:prstGeom prst="rect">
            <a:avLst/>
          </a:prstGeom>
          <a:noFill/>
        </p:spPr>
        <p:txBody>
          <a:bodyPr wrap="square" rtlCol="0">
            <a:spAutoFit/>
          </a:bodyPr>
          <a:lstStyle/>
          <a:p>
            <a:r>
              <a:rPr lang="en-GB" sz="2000" dirty="0" smtClean="0">
                <a:solidFill>
                  <a:srgbClr val="FF0000"/>
                </a:solidFill>
              </a:rPr>
              <a:t>Les </a:t>
            </a:r>
            <a:r>
              <a:rPr lang="en-GB" sz="2000" dirty="0" err="1" smtClean="0">
                <a:solidFill>
                  <a:srgbClr val="FF0000"/>
                </a:solidFill>
              </a:rPr>
              <a:t>genoux</a:t>
            </a:r>
            <a:r>
              <a:rPr lang="en-GB" sz="2000" dirty="0" smtClean="0">
                <a:solidFill>
                  <a:srgbClr val="FF0000"/>
                </a:solidFill>
              </a:rPr>
              <a:t> </a:t>
            </a:r>
            <a:r>
              <a:rPr lang="en-GB" sz="2000" dirty="0" err="1" smtClean="0">
                <a:solidFill>
                  <a:srgbClr val="FF0000"/>
                </a:solidFill>
              </a:rPr>
              <a:t>sont</a:t>
            </a:r>
            <a:r>
              <a:rPr lang="en-GB" sz="2000" dirty="0" smtClean="0">
                <a:solidFill>
                  <a:srgbClr val="FF0000"/>
                </a:solidFill>
              </a:rPr>
              <a:t> </a:t>
            </a:r>
            <a:r>
              <a:rPr lang="en-GB" sz="2000" dirty="0" err="1" smtClean="0">
                <a:solidFill>
                  <a:srgbClr val="FF0000"/>
                </a:solidFill>
              </a:rPr>
              <a:t>counverts</a:t>
            </a:r>
            <a:r>
              <a:rPr lang="en-GB" sz="2000" dirty="0" smtClean="0">
                <a:solidFill>
                  <a:srgbClr val="FF0000"/>
                </a:solidFill>
              </a:rPr>
              <a:t> </a:t>
            </a:r>
            <a:r>
              <a:rPr lang="en-GB" sz="2000" dirty="0" err="1" smtClean="0">
                <a:solidFill>
                  <a:srgbClr val="FF0000"/>
                </a:solidFill>
              </a:rPr>
              <a:t>d’une</a:t>
            </a:r>
            <a:r>
              <a:rPr lang="en-GB" sz="2000" dirty="0" smtClean="0">
                <a:solidFill>
                  <a:srgbClr val="FF0000"/>
                </a:solidFill>
              </a:rPr>
              <a:t> structure qui se compose </a:t>
            </a:r>
            <a:r>
              <a:rPr lang="en-GB" sz="2000" dirty="0" err="1" smtClean="0">
                <a:solidFill>
                  <a:srgbClr val="FF0000"/>
                </a:solidFill>
              </a:rPr>
              <a:t>d’une</a:t>
            </a:r>
            <a:r>
              <a:rPr lang="en-GB" sz="2000" dirty="0" smtClean="0">
                <a:solidFill>
                  <a:srgbClr val="FF0000"/>
                </a:solidFill>
              </a:rPr>
              <a:t> </a:t>
            </a:r>
            <a:r>
              <a:rPr lang="en-GB" sz="2000" dirty="0" err="1" smtClean="0">
                <a:solidFill>
                  <a:srgbClr val="FF0000"/>
                </a:solidFill>
              </a:rPr>
              <a:t>peau</a:t>
            </a:r>
            <a:r>
              <a:rPr lang="en-GB" sz="2000" dirty="0" smtClean="0">
                <a:solidFill>
                  <a:srgbClr val="FF0000"/>
                </a:solidFill>
              </a:rPr>
              <a:t> </a:t>
            </a:r>
            <a:r>
              <a:rPr lang="en-GB" sz="2000" dirty="0" err="1" smtClean="0">
                <a:solidFill>
                  <a:srgbClr val="FF0000"/>
                </a:solidFill>
              </a:rPr>
              <a:t>aussi</a:t>
            </a:r>
            <a:r>
              <a:rPr lang="en-GB" sz="2000" dirty="0" smtClean="0">
                <a:solidFill>
                  <a:srgbClr val="FF0000"/>
                </a:solidFill>
              </a:rPr>
              <a:t> </a:t>
            </a:r>
            <a:r>
              <a:rPr lang="en-GB" sz="2000" dirty="0" err="1" smtClean="0">
                <a:solidFill>
                  <a:srgbClr val="FF0000"/>
                </a:solidFill>
              </a:rPr>
              <a:t>dure</a:t>
            </a:r>
            <a:r>
              <a:rPr lang="en-GB" sz="2000" dirty="0" smtClean="0">
                <a:solidFill>
                  <a:srgbClr val="FF0000"/>
                </a:solidFill>
              </a:rPr>
              <a:t>  et </a:t>
            </a:r>
            <a:r>
              <a:rPr lang="en-GB" sz="2000" dirty="0" err="1" smtClean="0">
                <a:solidFill>
                  <a:srgbClr val="FF0000"/>
                </a:solidFill>
              </a:rPr>
              <a:t>épaisse</a:t>
            </a:r>
            <a:r>
              <a:rPr lang="en-GB" sz="2000" dirty="0" smtClean="0">
                <a:solidFill>
                  <a:srgbClr val="FF0000"/>
                </a:solidFill>
              </a:rPr>
              <a:t>. </a:t>
            </a:r>
            <a:r>
              <a:rPr lang="en-GB" sz="2000" dirty="0" err="1" smtClean="0">
                <a:solidFill>
                  <a:srgbClr val="FF0000"/>
                </a:solidFill>
              </a:rPr>
              <a:t>C’est</a:t>
            </a:r>
            <a:r>
              <a:rPr lang="en-GB" sz="2000" dirty="0" smtClean="0">
                <a:solidFill>
                  <a:srgbClr val="FF0000"/>
                </a:solidFill>
              </a:rPr>
              <a:t> </a:t>
            </a:r>
            <a:r>
              <a:rPr lang="en-GB" sz="2000" dirty="0" err="1" smtClean="0">
                <a:solidFill>
                  <a:srgbClr val="FF0000"/>
                </a:solidFill>
              </a:rPr>
              <a:t>bien</a:t>
            </a:r>
            <a:r>
              <a:rPr lang="en-GB" sz="2000" dirty="0" smtClean="0">
                <a:solidFill>
                  <a:srgbClr val="FF0000"/>
                </a:solidFill>
              </a:rPr>
              <a:t> pour </a:t>
            </a:r>
            <a:r>
              <a:rPr lang="en-GB" sz="2000" dirty="0" err="1" smtClean="0">
                <a:solidFill>
                  <a:srgbClr val="FF0000"/>
                </a:solidFill>
              </a:rPr>
              <a:t>protéger</a:t>
            </a:r>
            <a:r>
              <a:rPr lang="en-GB" sz="2000" dirty="0" smtClean="0">
                <a:solidFill>
                  <a:srgbClr val="FF0000"/>
                </a:solidFill>
              </a:rPr>
              <a:t> </a:t>
            </a:r>
            <a:r>
              <a:rPr lang="en-GB" sz="2000" dirty="0" err="1" smtClean="0">
                <a:solidFill>
                  <a:srgbClr val="FF0000"/>
                </a:solidFill>
              </a:rPr>
              <a:t>contre</a:t>
            </a:r>
            <a:r>
              <a:rPr lang="en-GB" sz="2000" dirty="0" smtClean="0">
                <a:solidFill>
                  <a:srgbClr val="FF0000"/>
                </a:solidFill>
              </a:rPr>
              <a:t> ………..</a:t>
            </a:r>
            <a:endParaRPr lang="en-GB" sz="2000" dirty="0">
              <a:solidFill>
                <a:srgbClr val="FF0000"/>
              </a:solidFill>
            </a:endParaRPr>
          </a:p>
        </p:txBody>
      </p:sp>
    </p:spTree>
    <p:extLst>
      <p:ext uri="{BB962C8B-B14F-4D97-AF65-F5344CB8AC3E}">
        <p14:creationId xmlns:p14="http://schemas.microsoft.com/office/powerpoint/2010/main" val="154034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140968"/>
            <a:ext cx="8843599" cy="15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91880" y="1700808"/>
            <a:ext cx="3744416" cy="923330"/>
          </a:xfrm>
          <a:prstGeom prst="rect">
            <a:avLst/>
          </a:prstGeom>
          <a:noFill/>
        </p:spPr>
        <p:txBody>
          <a:bodyPr wrap="square" rtlCol="0">
            <a:spAutoFit/>
          </a:bodyPr>
          <a:lstStyle/>
          <a:p>
            <a:r>
              <a:rPr lang="en-GB" dirty="0" smtClean="0">
                <a:solidFill>
                  <a:srgbClr val="FF0000"/>
                </a:solidFill>
              </a:rPr>
              <a:t>La </a:t>
            </a:r>
            <a:r>
              <a:rPr lang="en-GB" dirty="0" err="1" smtClean="0">
                <a:solidFill>
                  <a:srgbClr val="FF0000"/>
                </a:solidFill>
              </a:rPr>
              <a:t>fourrure</a:t>
            </a:r>
            <a:r>
              <a:rPr lang="en-GB" dirty="0" smtClean="0">
                <a:solidFill>
                  <a:srgbClr val="FF0000"/>
                </a:solidFill>
              </a:rPr>
              <a:t> </a:t>
            </a:r>
            <a:r>
              <a:rPr lang="en-GB" dirty="0" err="1" smtClean="0">
                <a:solidFill>
                  <a:srgbClr val="FF0000"/>
                </a:solidFill>
              </a:rPr>
              <a:t>est</a:t>
            </a:r>
            <a:r>
              <a:rPr lang="en-GB" dirty="0" smtClean="0">
                <a:solidFill>
                  <a:srgbClr val="FF0000"/>
                </a:solidFill>
              </a:rPr>
              <a:t> </a:t>
            </a:r>
            <a:r>
              <a:rPr lang="en-GB" dirty="0" err="1" smtClean="0">
                <a:solidFill>
                  <a:srgbClr val="FF0000"/>
                </a:solidFill>
              </a:rPr>
              <a:t>thermo</a:t>
            </a:r>
            <a:r>
              <a:rPr lang="en-GB" dirty="0" smtClean="0">
                <a:solidFill>
                  <a:srgbClr val="FF0000"/>
                </a:solidFill>
              </a:rPr>
              <a:t> </a:t>
            </a:r>
            <a:r>
              <a:rPr lang="en-GB" dirty="0" err="1" smtClean="0">
                <a:solidFill>
                  <a:srgbClr val="FF0000"/>
                </a:solidFill>
              </a:rPr>
              <a:t>isolante</a:t>
            </a:r>
            <a:r>
              <a:rPr lang="en-GB" dirty="0" smtClean="0">
                <a:solidFill>
                  <a:srgbClr val="FF0000"/>
                </a:solidFill>
              </a:rPr>
              <a:t>. </a:t>
            </a:r>
            <a:r>
              <a:rPr lang="en-GB" dirty="0" err="1" smtClean="0">
                <a:solidFill>
                  <a:srgbClr val="FF0000"/>
                </a:solidFill>
              </a:rPr>
              <a:t>C’est</a:t>
            </a:r>
            <a:r>
              <a:rPr lang="en-GB" dirty="0" smtClean="0">
                <a:solidFill>
                  <a:srgbClr val="FF0000"/>
                </a:solidFill>
              </a:rPr>
              <a:t> </a:t>
            </a:r>
            <a:r>
              <a:rPr lang="en-GB" dirty="0" err="1" smtClean="0">
                <a:solidFill>
                  <a:srgbClr val="FF0000"/>
                </a:solidFill>
              </a:rPr>
              <a:t>bien</a:t>
            </a:r>
            <a:r>
              <a:rPr lang="en-GB" dirty="0" smtClean="0">
                <a:solidFill>
                  <a:srgbClr val="FF0000"/>
                </a:solidFill>
              </a:rPr>
              <a:t> </a:t>
            </a:r>
            <a:r>
              <a:rPr lang="en-GB" dirty="0" err="1" smtClean="0">
                <a:solidFill>
                  <a:srgbClr val="FF0000"/>
                </a:solidFill>
              </a:rPr>
              <a:t>parce</a:t>
            </a:r>
            <a:r>
              <a:rPr lang="en-GB" dirty="0" smtClean="0">
                <a:solidFill>
                  <a:srgbClr val="FF0000"/>
                </a:solidFill>
              </a:rPr>
              <a:t> que </a:t>
            </a:r>
            <a:r>
              <a:rPr lang="en-GB" dirty="0" err="1" smtClean="0">
                <a:solidFill>
                  <a:srgbClr val="FF0000"/>
                </a:solidFill>
              </a:rPr>
              <a:t>elle</a:t>
            </a:r>
            <a:r>
              <a:rPr lang="en-GB" dirty="0" smtClean="0">
                <a:solidFill>
                  <a:srgbClr val="FF0000"/>
                </a:solidFill>
              </a:rPr>
              <a:t> </a:t>
            </a:r>
            <a:r>
              <a:rPr lang="en-GB" dirty="0" err="1" smtClean="0">
                <a:solidFill>
                  <a:srgbClr val="FF0000"/>
                </a:solidFill>
              </a:rPr>
              <a:t>peut</a:t>
            </a:r>
            <a:r>
              <a:rPr lang="en-GB" dirty="0" smtClean="0">
                <a:solidFill>
                  <a:srgbClr val="FF0000"/>
                </a:solidFill>
              </a:rPr>
              <a:t> </a:t>
            </a:r>
            <a:r>
              <a:rPr lang="en-GB" dirty="0" err="1" smtClean="0">
                <a:solidFill>
                  <a:srgbClr val="FF0000"/>
                </a:solidFill>
              </a:rPr>
              <a:t>protéger</a:t>
            </a:r>
            <a:r>
              <a:rPr lang="en-GB" dirty="0" smtClean="0">
                <a:solidFill>
                  <a:srgbClr val="FF0000"/>
                </a:solidFill>
              </a:rPr>
              <a:t> </a:t>
            </a:r>
            <a:r>
              <a:rPr lang="en-GB" dirty="0" err="1" smtClean="0">
                <a:solidFill>
                  <a:srgbClr val="FF0000"/>
                </a:solidFill>
              </a:rPr>
              <a:t>contre</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148306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5219" y="2562997"/>
            <a:ext cx="6173562" cy="260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0276" y="4509120"/>
            <a:ext cx="6192688" cy="2031325"/>
          </a:xfrm>
          <a:prstGeom prst="rect">
            <a:avLst/>
          </a:prstGeom>
        </p:spPr>
        <p:txBody>
          <a:bodyPr wrap="square">
            <a:spAutoFit/>
          </a:bodyPr>
          <a:lstStyle/>
          <a:p>
            <a:r>
              <a:rPr lang="tr-TR" b="1" dirty="0"/>
              <a:t>Les pattes du chameaux sont douées de deux orteils reliés entre eux avec un coussin flexible. Cette structure qui lui permet de saisir fermement la terre est composée de quatre grosses boules. Ces pattes sont totalement convenables pour différents types de terrains. </a:t>
            </a:r>
            <a:endParaRPr lang="en-GB" dirty="0"/>
          </a:p>
          <a:p>
            <a:r>
              <a:rPr lang="tr-TR" b="1" dirty="0"/>
              <a:t>Ses ongles protègent la patte contre tous les dommages potentiels qui peuvent être causés à cause des coups.</a:t>
            </a:r>
            <a:endParaRPr lang="en-GB" dirty="0"/>
          </a:p>
        </p:txBody>
      </p:sp>
    </p:spTree>
    <p:extLst>
      <p:ext uri="{BB962C8B-B14F-4D97-AF65-F5344CB8AC3E}">
        <p14:creationId xmlns:p14="http://schemas.microsoft.com/office/powerpoint/2010/main" val="376782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508972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5776" y="3861048"/>
            <a:ext cx="4572000" cy="2585323"/>
          </a:xfrm>
          <a:prstGeom prst="rect">
            <a:avLst/>
          </a:prstGeom>
        </p:spPr>
        <p:txBody>
          <a:bodyPr>
            <a:spAutoFit/>
          </a:bodyPr>
          <a:lstStyle/>
          <a:p>
            <a:r>
              <a:rPr lang="tr-TR" b="1" dirty="0"/>
              <a:t>La résistance à la faim et à la soif :</a:t>
            </a:r>
            <a:endParaRPr lang="en-GB" dirty="0"/>
          </a:p>
          <a:p>
            <a:r>
              <a:rPr lang="tr-TR" b="1" dirty="0"/>
              <a:t>Les chameaux peuvent vivre sans nourriture et sans eau pendant 8 jours sous une température de 50°C. Pendant cette période, l'animal perd 22% de son poids corporel. Cependant, il peut survivre même s'il perd 40% de l'eau dans son corps, tandis qu'une telle perte de 12% causerait la mort d'un homme. </a:t>
            </a:r>
            <a:endParaRPr lang="en-GB" dirty="0"/>
          </a:p>
        </p:txBody>
      </p:sp>
    </p:spTree>
    <p:extLst>
      <p:ext uri="{BB962C8B-B14F-4D97-AF65-F5344CB8AC3E}">
        <p14:creationId xmlns:p14="http://schemas.microsoft.com/office/powerpoint/2010/main" val="34351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tr-TR" b="1" dirty="0"/>
              <a:t>Une autre raison de sa résistance contre la soif est un mécanisme qui permet au chameau d'augmenter sa température interne jusqu' à 41°C. Grâce à ceci, l'animal fixe la perte d'eau de son corps au niveau minimum même dans les climats extrêmement chauds du désert. Les chameaux peuvent également diminuer leur température interne de leur corps jusqu'à 30°C dans les nuits froides du désert. </a:t>
            </a:r>
            <a:endParaRPr lang="en-GB" dirty="0"/>
          </a:p>
          <a:p>
            <a:endParaRPr lang="en-GB" dirty="0"/>
          </a:p>
        </p:txBody>
      </p:sp>
    </p:spTree>
    <p:extLst>
      <p:ext uri="{BB962C8B-B14F-4D97-AF65-F5344CB8AC3E}">
        <p14:creationId xmlns:p14="http://schemas.microsoft.com/office/powerpoint/2010/main" val="297737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90083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57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842</Words>
  <Application>Microsoft Office PowerPoint</Application>
  <PresentationFormat>On-screen Show (4:3)</PresentationFormat>
  <Paragraphs>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Quelles sont les adaptations des animaux du désert ?</vt:lpstr>
      <vt:lpstr>Le chameau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L'unité améliorée d'utilisation de l'eau :  </vt:lpstr>
      <vt:lpstr>Avantage maximum de la nourriture et de l'eau : </vt:lpstr>
      <vt:lpstr>De longs appendices tels que de grosses oreilles avec quelques vaisseaux pleins de sang </vt:lpstr>
      <vt:lpstr>Animaux habitant dans les terriers </vt:lpstr>
      <vt:lpstr>Animaux aux talons durs </vt:lpstr>
      <vt:lpstr>PowerPoint Presentation</vt:lpstr>
      <vt:lpstr>Les animaux nocturnes</vt:lpstr>
      <vt:lpstr>Animaux à sang froid</vt:lpstr>
      <vt:lpstr>Animaux qui stockent de la nourriture </vt:lpstr>
      <vt:lpstr>Animaux estivals </vt:lpstr>
      <vt:lpstr>Animaux avec des jambes qui leur permettent de rebondir   </vt:lpstr>
      <vt:lpstr>Animaux à couleur pâle </vt:lpstr>
      <vt:lpstr>Les adaptations des animaux du désert </vt:lpstr>
      <vt:lpstr>Les adaptations des animaux du désert </vt:lpstr>
      <vt:lpstr>PowerPoint Presentation</vt:lpstr>
    </vt:vector>
  </TitlesOfParts>
  <Company>Bordesley Green Girls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adaptations des animaux du désert</dc:title>
  <dc:creator>Judith Woodfield</dc:creator>
  <cp:lastModifiedBy>Judith Woodfield</cp:lastModifiedBy>
  <cp:revision>5</cp:revision>
  <dcterms:created xsi:type="dcterms:W3CDTF">2015-07-06T20:56:38Z</dcterms:created>
  <dcterms:modified xsi:type="dcterms:W3CDTF">2018-02-25T15:52:09Z</dcterms:modified>
</cp:coreProperties>
</file>