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560E68-D4EA-4ED7-BEB7-386F5671B3A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336854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60E68-D4EA-4ED7-BEB7-386F5671B3A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348021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60E68-D4EA-4ED7-BEB7-386F5671B3A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125622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560E68-D4EA-4ED7-BEB7-386F5671B3A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355683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60E68-D4EA-4ED7-BEB7-386F5671B3A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788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560E68-D4EA-4ED7-BEB7-386F5671B3A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271443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560E68-D4EA-4ED7-BEB7-386F5671B3AA}"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143338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560E68-D4EA-4ED7-BEB7-386F5671B3AA}"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311821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60E68-D4EA-4ED7-BEB7-386F5671B3AA}"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413417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60E68-D4EA-4ED7-BEB7-386F5671B3A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287366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60E68-D4EA-4ED7-BEB7-386F5671B3A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2A841A-DC00-40BD-843B-38E7BDF4ECFD}" type="slidenum">
              <a:rPr lang="en-GB" smtClean="0"/>
              <a:t>‹#›</a:t>
            </a:fld>
            <a:endParaRPr lang="en-GB"/>
          </a:p>
        </p:txBody>
      </p:sp>
    </p:spTree>
    <p:extLst>
      <p:ext uri="{BB962C8B-B14F-4D97-AF65-F5344CB8AC3E}">
        <p14:creationId xmlns:p14="http://schemas.microsoft.com/office/powerpoint/2010/main" val="178370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60E68-D4EA-4ED7-BEB7-386F5671B3AA}" type="datetimeFigureOut">
              <a:rPr lang="en-GB" smtClean="0"/>
              <a:t>22/02/2018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A841A-DC00-40BD-843B-38E7BDF4ECFD}" type="slidenum">
              <a:rPr lang="en-GB" smtClean="0"/>
              <a:t>‹#›</a:t>
            </a:fld>
            <a:endParaRPr lang="en-GB"/>
          </a:p>
        </p:txBody>
      </p:sp>
    </p:spTree>
    <p:extLst>
      <p:ext uri="{BB962C8B-B14F-4D97-AF65-F5344CB8AC3E}">
        <p14:creationId xmlns:p14="http://schemas.microsoft.com/office/powerpoint/2010/main" val="535069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seigner.tv5monde.com/fle/la-construction-europeenne"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dailymotion.com/video/x43qoz_les-drapeaux-de-l-union-europeenne_schoo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ing.com/images/search?q=Eu+flag+&amp;id=79892220D8AF24C55B9093BC45BD9064B65F3924&amp;FORM=IQFRBA"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enseigner.tv5monde.com/fle/la-construction-europeenne" TargetMode="External"/><Relationship Id="rId2" Type="http://schemas.openxmlformats.org/officeDocument/2006/relationships/hyperlink" Target="http://europarltv.europa.eu/fr/player.aspx?pid=7304aa26-6fcc-471b-bdf5-abc0c20ae10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jL0nTyeR4o" TargetMode="External"/><Relationship Id="rId2" Type="http://schemas.openxmlformats.org/officeDocument/2006/relationships/hyperlink" Target="http://europarltv.europa.eu/fr/player.aspx?pid=ee4e6f7c-179c-4751-8b01-3a3db8e21da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Objectif</a:t>
            </a:r>
            <a:r>
              <a:rPr lang="en-GB" dirty="0"/>
              <a:t> </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err="1" smtClean="0"/>
              <a:t>Quelle</a:t>
            </a:r>
            <a:r>
              <a:rPr lang="en-GB" dirty="0" smtClean="0"/>
              <a:t> </a:t>
            </a:r>
            <a:r>
              <a:rPr lang="en-GB" dirty="0" err="1" smtClean="0"/>
              <a:t>est</a:t>
            </a:r>
            <a:r>
              <a:rPr lang="en-GB" dirty="0" smtClean="0"/>
              <a:t> la </a:t>
            </a:r>
            <a:r>
              <a:rPr lang="en-GB" dirty="0" err="1" smtClean="0"/>
              <a:t>différence</a:t>
            </a:r>
            <a:r>
              <a:rPr lang="en-GB" dirty="0" smtClean="0"/>
              <a:t> entre </a:t>
            </a:r>
            <a:r>
              <a:rPr lang="en-GB" dirty="0" err="1" smtClean="0"/>
              <a:t>L’Europe</a:t>
            </a:r>
            <a:r>
              <a:rPr lang="en-GB" dirty="0" smtClean="0"/>
              <a:t> et </a:t>
            </a:r>
            <a:r>
              <a:rPr lang="en-GB" dirty="0" err="1" smtClean="0"/>
              <a:t>L’Union</a:t>
            </a:r>
            <a:r>
              <a:rPr lang="en-GB" dirty="0" smtClean="0"/>
              <a:t> </a:t>
            </a:r>
            <a:r>
              <a:rPr lang="en-GB" dirty="0" err="1" smtClean="0"/>
              <a:t>Européenne</a:t>
            </a:r>
            <a:r>
              <a:rPr lang="en-GB" dirty="0" smtClean="0"/>
              <a:t>? </a:t>
            </a:r>
          </a:p>
          <a:p>
            <a:pPr marL="0" indent="0">
              <a:buNone/>
            </a:pPr>
            <a:endParaRPr lang="en-GB" dirty="0" smtClean="0"/>
          </a:p>
          <a:p>
            <a:pPr marL="0" indent="0">
              <a:buNone/>
            </a:pPr>
            <a:r>
              <a:rPr lang="en-GB" dirty="0" err="1" smtClean="0"/>
              <a:t>Pourquoi</a:t>
            </a:r>
            <a:r>
              <a:rPr lang="en-GB" dirty="0" smtClean="0"/>
              <a:t> </a:t>
            </a:r>
            <a:r>
              <a:rPr lang="en-GB" dirty="0" err="1"/>
              <a:t>est-ce</a:t>
            </a:r>
            <a:r>
              <a:rPr lang="en-GB" dirty="0"/>
              <a:t> que </a:t>
            </a:r>
            <a:r>
              <a:rPr lang="en-GB" dirty="0" err="1"/>
              <a:t>l’UE</a:t>
            </a:r>
            <a:r>
              <a:rPr lang="en-GB" dirty="0"/>
              <a:t> a </a:t>
            </a:r>
            <a:r>
              <a:rPr lang="en-GB" dirty="0" err="1"/>
              <a:t>gagné</a:t>
            </a:r>
            <a:r>
              <a:rPr lang="en-GB" dirty="0"/>
              <a:t> le prix Noble pour la </a:t>
            </a:r>
            <a:r>
              <a:rPr lang="en-GB" dirty="0" err="1"/>
              <a:t>Paix</a:t>
            </a:r>
            <a:r>
              <a:rPr lang="en-GB" dirty="0"/>
              <a:t> </a:t>
            </a:r>
            <a:r>
              <a:rPr lang="en-GB" dirty="0" err="1"/>
              <a:t>en</a:t>
            </a:r>
            <a:r>
              <a:rPr lang="en-GB" dirty="0"/>
              <a:t> 2012?</a:t>
            </a:r>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653136"/>
            <a:ext cx="285750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2860" y="4653136"/>
            <a:ext cx="2123788"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6648" y="4653136"/>
            <a:ext cx="2823973"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84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hlinkClick r:id="rId2"/>
              </a:rPr>
              <a:t>http://</a:t>
            </a:r>
            <a:r>
              <a:rPr lang="en-GB" dirty="0" smtClean="0">
                <a:hlinkClick r:id="rId2"/>
              </a:rPr>
              <a:t>enseigner.tv5monde.com/fle/la-construction-europeenne</a:t>
            </a: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a:xfrm>
            <a:off x="1619672" y="2852936"/>
            <a:ext cx="6400800" cy="1752600"/>
          </a:xfrm>
        </p:spPr>
        <p:txBody>
          <a:bodyPr>
            <a:normAutofit fontScale="92500"/>
          </a:bodyPr>
          <a:lstStyle/>
          <a:p>
            <a:r>
              <a:rPr lang="en-GB" dirty="0" smtClean="0"/>
              <a:t>                              </a:t>
            </a:r>
          </a:p>
          <a:p>
            <a:r>
              <a:rPr lang="en-GB" dirty="0" err="1" smtClean="0"/>
              <a:t>Regardez</a:t>
            </a:r>
            <a:r>
              <a:rPr lang="en-GB" dirty="0" smtClean="0"/>
              <a:t> les couches!! </a:t>
            </a:r>
          </a:p>
          <a:p>
            <a:r>
              <a:rPr lang="en-GB" dirty="0" err="1" smtClean="0"/>
              <a:t>Cochez</a:t>
            </a:r>
            <a:r>
              <a:rPr lang="en-GB" dirty="0" smtClean="0"/>
              <a:t> les </a:t>
            </a:r>
            <a:r>
              <a:rPr lang="en-GB" dirty="0" err="1" smtClean="0"/>
              <a:t>drapeaux</a:t>
            </a:r>
            <a:r>
              <a:rPr lang="en-GB" dirty="0" smtClean="0"/>
              <a:t> pour </a:t>
            </a:r>
            <a:r>
              <a:rPr lang="en-GB" dirty="0" err="1" smtClean="0"/>
              <a:t>chaque</a:t>
            </a:r>
            <a:r>
              <a:rPr lang="en-GB" dirty="0" smtClean="0"/>
              <a:t> pays.</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842037"/>
            <a:ext cx="352425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640145"/>
            <a:ext cx="2448272" cy="2105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1706568" y="3717032"/>
            <a:ext cx="3585512" cy="25497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788024" y="4365104"/>
            <a:ext cx="720080" cy="10801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66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fontScale="90000"/>
          </a:bodyPr>
          <a:lstStyle/>
          <a:p>
            <a:r>
              <a:rPr lang="fr-FR" dirty="0"/>
              <a:t/>
            </a:r>
            <a:br>
              <a:rPr lang="fr-FR" dirty="0"/>
            </a:br>
            <a:endParaRPr lang="en-GB" dirty="0"/>
          </a:p>
        </p:txBody>
      </p:sp>
      <p:sp>
        <p:nvSpPr>
          <p:cNvPr id="3" name="Content Placeholder 2"/>
          <p:cNvSpPr>
            <a:spLocks noGrp="1"/>
          </p:cNvSpPr>
          <p:nvPr>
            <p:ph idx="1"/>
          </p:nvPr>
        </p:nvSpPr>
        <p:spPr>
          <a:xfrm>
            <a:off x="0" y="1670660"/>
            <a:ext cx="9144000" cy="3972172"/>
          </a:xfrm>
        </p:spPr>
        <p:txBody>
          <a:bodyPr>
            <a:normAutofit fontScale="25000" lnSpcReduction="20000"/>
          </a:bodyPr>
          <a:lstStyle/>
          <a:p>
            <a:pPr marL="0" indent="0">
              <a:buNone/>
            </a:pPr>
            <a:r>
              <a:rPr lang="fr-FR" sz="17600" dirty="0" smtClean="0"/>
              <a:t>1 . Combien </a:t>
            </a:r>
            <a:r>
              <a:rPr lang="fr-FR" sz="17600" dirty="0"/>
              <a:t>y </a:t>
            </a:r>
            <a:r>
              <a:rPr lang="fr-FR" sz="17600" dirty="0" err="1"/>
              <a:t>a-t-il</a:t>
            </a:r>
            <a:r>
              <a:rPr lang="fr-FR" sz="17600" dirty="0"/>
              <a:t> de pays membres </a:t>
            </a:r>
            <a:r>
              <a:rPr lang="fr-FR" sz="17600" dirty="0" smtClean="0"/>
              <a:t>?</a:t>
            </a:r>
          </a:p>
          <a:p>
            <a:pPr marL="0" indent="0">
              <a:buNone/>
            </a:pPr>
            <a:r>
              <a:rPr lang="fr-FR" sz="17600" dirty="0" smtClean="0"/>
              <a:t>2 . Citez </a:t>
            </a:r>
            <a:r>
              <a:rPr lang="fr-FR" sz="17600" dirty="0"/>
              <a:t>les pays membres de l’Union européenne. </a:t>
            </a:r>
            <a:endParaRPr lang="fr-FR" sz="17600" dirty="0" smtClean="0"/>
          </a:p>
          <a:p>
            <a:pPr marL="0" indent="0">
              <a:buNone/>
            </a:pPr>
            <a:r>
              <a:rPr lang="fr-FR" sz="17600" dirty="0" smtClean="0"/>
              <a:t>3</a:t>
            </a:r>
            <a:r>
              <a:rPr lang="fr-FR" sz="17600" dirty="0"/>
              <a:t> À votre avis, de quoi parle ce film </a:t>
            </a:r>
            <a:r>
              <a:rPr lang="fr-FR" sz="17600" dirty="0" smtClean="0"/>
              <a:t>?</a:t>
            </a:r>
          </a:p>
          <a:p>
            <a:pPr marL="0" indent="0">
              <a:buNone/>
            </a:pPr>
            <a:r>
              <a:rPr lang="fr-FR" sz="9600" dirty="0" smtClean="0">
                <a:hlinkClick r:id="rId2"/>
              </a:rPr>
              <a:t>http</a:t>
            </a:r>
            <a:r>
              <a:rPr lang="fr-FR" sz="9600" dirty="0">
                <a:hlinkClick r:id="rId2"/>
              </a:rPr>
              <a:t>://</a:t>
            </a:r>
            <a:r>
              <a:rPr lang="fr-FR" sz="9600" dirty="0" smtClean="0">
                <a:hlinkClick r:id="rId2"/>
              </a:rPr>
              <a:t>www.dailymotion.com/video/x43qoz_les-drapeaux-de-l-union-europeenne_school</a:t>
            </a:r>
            <a:endParaRPr lang="fr-FR" sz="7600" dirty="0" smtClean="0"/>
          </a:p>
          <a:p>
            <a:pPr marL="0" indent="0">
              <a:buNone/>
            </a:pPr>
            <a:r>
              <a:rPr lang="fr-FR" sz="9800" b="1" dirty="0" smtClean="0"/>
              <a:t>4. Comment </a:t>
            </a:r>
            <a:r>
              <a:rPr lang="fr-FR" sz="9800" b="1" dirty="0"/>
              <a:t>interprétez-vous le fait d’avoir choisi </a:t>
            </a:r>
            <a:r>
              <a:rPr lang="fr-FR" sz="9800" b="1" dirty="0" smtClean="0"/>
              <a:t>des bébés </a:t>
            </a:r>
            <a:r>
              <a:rPr lang="fr-FR" sz="9800" b="1" dirty="0"/>
              <a:t>comme figurants ? </a:t>
            </a: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r>
              <a:rPr lang="fr-FR" dirty="0"/>
              <a:t/>
            </a:r>
            <a:br>
              <a:rPr lang="fr-FR" dirty="0"/>
            </a:br>
            <a:endParaRPr lang="en-GB"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5589240"/>
            <a:ext cx="1301378" cy="1124744"/>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203848" y="0"/>
            <a:ext cx="3528392" cy="1728192"/>
          </a:xfrm>
          <a:prstGeom prst="rect">
            <a:avLst/>
          </a:prstGeom>
          <a:noFill/>
          <a:ln>
            <a:noFill/>
          </a:ln>
        </p:spPr>
      </p:pic>
      <p:sp>
        <p:nvSpPr>
          <p:cNvPr id="5" name="TextBox 4"/>
          <p:cNvSpPr txBox="1"/>
          <p:nvPr/>
        </p:nvSpPr>
        <p:spPr>
          <a:xfrm>
            <a:off x="3419872" y="1247220"/>
            <a:ext cx="2736304" cy="369332"/>
          </a:xfrm>
          <a:prstGeom prst="rect">
            <a:avLst/>
          </a:prstGeom>
          <a:solidFill>
            <a:srgbClr val="FFFF00"/>
          </a:solidFill>
        </p:spPr>
        <p:txBody>
          <a:bodyPr wrap="square" rtlCol="0">
            <a:spAutoFit/>
          </a:bodyPr>
          <a:lstStyle/>
          <a:p>
            <a:r>
              <a:rPr lang="en-GB" dirty="0" err="1" smtClean="0"/>
              <a:t>Irelande</a:t>
            </a:r>
            <a:endParaRPr lang="en-GB" dirty="0"/>
          </a:p>
        </p:txBody>
      </p:sp>
    </p:spTree>
    <p:extLst>
      <p:ext uri="{BB962C8B-B14F-4D97-AF65-F5344CB8AC3E}">
        <p14:creationId xmlns:p14="http://schemas.microsoft.com/office/powerpoint/2010/main" val="35362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Quelle</a:t>
            </a:r>
            <a:r>
              <a:rPr lang="en-GB" dirty="0" smtClean="0"/>
              <a:t> </a:t>
            </a:r>
            <a:r>
              <a:rPr lang="en-GB" dirty="0" err="1" smtClean="0"/>
              <a:t>est</a:t>
            </a:r>
            <a:r>
              <a:rPr lang="en-GB" dirty="0" smtClean="0"/>
              <a:t> la </a:t>
            </a:r>
            <a:r>
              <a:rPr lang="en-GB" dirty="0" err="1" smtClean="0"/>
              <a:t>différence</a:t>
            </a:r>
            <a:r>
              <a:rPr lang="en-GB" dirty="0" smtClean="0"/>
              <a:t> ?</a:t>
            </a:r>
            <a:endParaRPr lang="en-GB"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992" y="2120742"/>
            <a:ext cx="3683392" cy="38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1164324" y="1565152"/>
            <a:ext cx="2304256" cy="369332"/>
          </a:xfrm>
          <a:prstGeom prst="rect">
            <a:avLst/>
          </a:prstGeom>
          <a:solidFill>
            <a:srgbClr val="FFFF00"/>
          </a:solidFill>
        </p:spPr>
        <p:txBody>
          <a:bodyPr wrap="square" rtlCol="0">
            <a:spAutoFit/>
          </a:bodyPr>
          <a:lstStyle/>
          <a:p>
            <a:r>
              <a:rPr lang="en-GB" b="1" dirty="0" smtClean="0"/>
              <a:t>Europe</a:t>
            </a:r>
            <a:r>
              <a:rPr lang="en-GB" dirty="0" smtClean="0"/>
              <a:t> </a:t>
            </a:r>
            <a:endParaRPr lang="en-GB" dirty="0"/>
          </a:p>
        </p:txBody>
      </p:sp>
      <p:sp>
        <p:nvSpPr>
          <p:cNvPr id="19" name="TextBox 18"/>
          <p:cNvSpPr txBox="1"/>
          <p:nvPr/>
        </p:nvSpPr>
        <p:spPr>
          <a:xfrm>
            <a:off x="5837632" y="1300118"/>
            <a:ext cx="1872208" cy="369332"/>
          </a:xfrm>
          <a:prstGeom prst="rect">
            <a:avLst/>
          </a:prstGeom>
          <a:solidFill>
            <a:srgbClr val="FFFF00"/>
          </a:solidFill>
        </p:spPr>
        <p:txBody>
          <a:bodyPr wrap="square" rtlCol="0">
            <a:spAutoFit/>
          </a:bodyPr>
          <a:lstStyle/>
          <a:p>
            <a:r>
              <a:rPr lang="en-GB" b="1" dirty="0" smtClean="0"/>
              <a:t>L’UE</a:t>
            </a:r>
            <a:endParaRPr lang="en-GB" b="1" dirty="0"/>
          </a:p>
        </p:txBody>
      </p:sp>
      <p:sp>
        <p:nvSpPr>
          <p:cNvPr id="20" name="TextBox 19"/>
          <p:cNvSpPr txBox="1"/>
          <p:nvPr/>
        </p:nvSpPr>
        <p:spPr>
          <a:xfrm>
            <a:off x="3001514" y="5992617"/>
            <a:ext cx="2814414" cy="369332"/>
          </a:xfrm>
          <a:prstGeom prst="rect">
            <a:avLst/>
          </a:prstGeom>
          <a:solidFill>
            <a:srgbClr val="FFFF00"/>
          </a:solidFill>
        </p:spPr>
        <p:txBody>
          <a:bodyPr wrap="square" rtlCol="0">
            <a:spAutoFit/>
          </a:bodyPr>
          <a:lstStyle/>
          <a:p>
            <a:r>
              <a:rPr lang="en-GB" b="1" dirty="0" smtClean="0"/>
              <a:t>Il y a plus de pays</a:t>
            </a:r>
            <a:endParaRPr lang="en-GB" b="1" dirty="0"/>
          </a:p>
        </p:txBody>
      </p:sp>
      <p:sp>
        <p:nvSpPr>
          <p:cNvPr id="21" name="TextBox 20"/>
          <p:cNvSpPr txBox="1"/>
          <p:nvPr/>
        </p:nvSpPr>
        <p:spPr>
          <a:xfrm>
            <a:off x="3131840" y="6361949"/>
            <a:ext cx="2304256" cy="369332"/>
          </a:xfrm>
          <a:prstGeom prst="rect">
            <a:avLst/>
          </a:prstGeom>
          <a:solidFill>
            <a:srgbClr val="FFFF00"/>
          </a:solidFill>
        </p:spPr>
        <p:txBody>
          <a:bodyPr wrap="square" rtlCol="0">
            <a:spAutoFit/>
          </a:bodyPr>
          <a:lstStyle/>
          <a:p>
            <a:r>
              <a:rPr lang="en-GB" b="1" dirty="0" smtClean="0"/>
              <a:t>Il y a </a:t>
            </a:r>
            <a:r>
              <a:rPr lang="en-GB" b="1" dirty="0" err="1" smtClean="0"/>
              <a:t>moi</a:t>
            </a:r>
            <a:r>
              <a:rPr lang="en-GB" dirty="0" err="1" smtClean="0"/>
              <a:t>ns</a:t>
            </a:r>
            <a:r>
              <a:rPr lang="en-GB" dirty="0" smtClean="0"/>
              <a:t> de </a:t>
            </a:r>
            <a:r>
              <a:rPr lang="en-GB" b="1" dirty="0" smtClean="0"/>
              <a:t>pays </a:t>
            </a:r>
            <a:endParaRPr lang="en-GB" b="1" dirty="0"/>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5596" y="2120742"/>
            <a:ext cx="3348372" cy="3683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468580" y="1669450"/>
            <a:ext cx="2111532" cy="369332"/>
          </a:xfrm>
          <a:prstGeom prst="rect">
            <a:avLst/>
          </a:prstGeom>
          <a:solidFill>
            <a:srgbClr val="FFFF00"/>
          </a:solidFill>
        </p:spPr>
        <p:txBody>
          <a:bodyPr wrap="square" rtlCol="0">
            <a:spAutoFit/>
          </a:bodyPr>
          <a:lstStyle/>
          <a:p>
            <a:r>
              <a:rPr lang="en-GB" b="1" dirty="0" err="1" smtClean="0"/>
              <a:t>C’est</a:t>
            </a:r>
            <a:r>
              <a:rPr lang="en-GB" b="1" dirty="0" smtClean="0"/>
              <a:t> un  continent </a:t>
            </a:r>
            <a:endParaRPr lang="en-GB" b="1" dirty="0"/>
          </a:p>
        </p:txBody>
      </p:sp>
      <p:sp>
        <p:nvSpPr>
          <p:cNvPr id="24" name="TextBox 23"/>
          <p:cNvSpPr txBox="1"/>
          <p:nvPr/>
        </p:nvSpPr>
        <p:spPr>
          <a:xfrm>
            <a:off x="3707904" y="2276872"/>
            <a:ext cx="1728192" cy="646331"/>
          </a:xfrm>
          <a:prstGeom prst="rect">
            <a:avLst/>
          </a:prstGeom>
          <a:solidFill>
            <a:srgbClr val="FFFF00"/>
          </a:solidFill>
        </p:spPr>
        <p:txBody>
          <a:bodyPr wrap="square" rtlCol="0">
            <a:spAutoFit/>
          </a:bodyPr>
          <a:lstStyle/>
          <a:p>
            <a:r>
              <a:rPr lang="en-GB" b="1" dirty="0" err="1" smtClean="0"/>
              <a:t>C’est</a:t>
            </a:r>
            <a:r>
              <a:rPr lang="en-GB" b="1" dirty="0" smtClean="0"/>
              <a:t> </a:t>
            </a:r>
            <a:r>
              <a:rPr lang="en-GB" b="1" dirty="0" err="1" smtClean="0"/>
              <a:t>une</a:t>
            </a:r>
            <a:r>
              <a:rPr lang="en-GB" b="1" dirty="0" smtClean="0"/>
              <a:t> organisation </a:t>
            </a:r>
            <a:endParaRPr lang="en-GB" b="1"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34822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Le </a:t>
            </a:r>
            <a:r>
              <a:rPr lang="en-GB" dirty="0" err="1" smtClean="0"/>
              <a:t>couleur</a:t>
            </a:r>
            <a:r>
              <a:rPr lang="en-GB" dirty="0" smtClean="0"/>
              <a:t> </a:t>
            </a:r>
            <a:r>
              <a:rPr lang="en-GB" dirty="0" err="1" smtClean="0"/>
              <a:t>est</a:t>
            </a:r>
            <a:r>
              <a:rPr lang="en-GB" dirty="0" smtClean="0"/>
              <a:t> bleu ..</a:t>
            </a:r>
            <a:r>
              <a:rPr lang="en-GB" dirty="0" err="1" smtClean="0"/>
              <a:t>pourquoi</a:t>
            </a:r>
            <a:r>
              <a:rPr lang="en-GB" dirty="0" smtClean="0"/>
              <a:t>?</a:t>
            </a:r>
            <a:br>
              <a:rPr lang="en-GB" dirty="0" smtClean="0"/>
            </a:br>
            <a:r>
              <a:rPr lang="en-GB" dirty="0" err="1" smtClean="0"/>
              <a:t>Quelles</a:t>
            </a:r>
            <a:r>
              <a:rPr lang="en-GB" dirty="0" smtClean="0"/>
              <a:t> </a:t>
            </a:r>
            <a:r>
              <a:rPr lang="en-GB" dirty="0" err="1" smtClean="0"/>
              <a:t>sont</a:t>
            </a:r>
            <a:r>
              <a:rPr lang="en-GB" dirty="0" smtClean="0"/>
              <a:t> les </a:t>
            </a:r>
            <a:r>
              <a:rPr lang="en-GB" dirty="0" err="1" smtClean="0"/>
              <a:t>étoiles</a:t>
            </a:r>
            <a:r>
              <a:rPr lang="en-GB" dirty="0"/>
              <a:t>? </a:t>
            </a:r>
            <a:r>
              <a:rPr lang="en-GB" dirty="0" smtClean="0"/>
              <a:t/>
            </a:r>
            <a:br>
              <a:rPr lang="en-GB" dirty="0" smtClean="0"/>
            </a:br>
            <a:r>
              <a:rPr lang="en-GB" dirty="0" err="1" smtClean="0"/>
              <a:t>Pourquoi</a:t>
            </a:r>
            <a:r>
              <a:rPr lang="en-GB" dirty="0" smtClean="0"/>
              <a:t> </a:t>
            </a:r>
            <a:r>
              <a:rPr lang="en-GB" dirty="0" err="1"/>
              <a:t>avons</a:t>
            </a:r>
            <a:r>
              <a:rPr lang="en-GB" dirty="0"/>
              <a:t>-nous 12 </a:t>
            </a:r>
            <a:r>
              <a:rPr lang="en-GB" dirty="0" err="1"/>
              <a:t>étoiles</a:t>
            </a:r>
            <a:r>
              <a:rPr lang="en-GB" dirty="0"/>
              <a:t> ?</a:t>
            </a:r>
            <a:br>
              <a:rPr lang="en-GB" dirty="0"/>
            </a:b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6480720" cy="410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448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528392"/>
          </a:xfrm>
        </p:spPr>
        <p:txBody>
          <a:bodyPr>
            <a:noAutofit/>
          </a:bodyPr>
          <a:lstStyle/>
          <a:p>
            <a:pPr algn="l"/>
            <a:r>
              <a:rPr lang="en-GB" sz="2400" dirty="0" smtClean="0"/>
              <a:t/>
            </a:r>
            <a:br>
              <a:rPr lang="en-GB" sz="2400" dirty="0" smtClean="0"/>
            </a:br>
            <a:r>
              <a:rPr lang="en-GB" sz="2400" b="1" dirty="0" smtClean="0"/>
              <a:t>Le bleu </a:t>
            </a:r>
            <a:r>
              <a:rPr lang="en-GB" sz="2400" b="1" dirty="0" err="1" smtClean="0"/>
              <a:t>est</a:t>
            </a:r>
            <a:r>
              <a:rPr lang="en-GB" sz="2400" b="1" dirty="0" smtClean="0"/>
              <a:t> le </a:t>
            </a:r>
            <a:r>
              <a:rPr lang="en-GB" sz="2400" b="1" dirty="0" err="1" smtClean="0"/>
              <a:t>ciel</a:t>
            </a:r>
            <a:r>
              <a:rPr lang="en-GB" sz="2400" b="1" dirty="0" smtClean="0"/>
              <a:t>.</a:t>
            </a:r>
            <a:br>
              <a:rPr lang="en-GB" sz="2400" b="1" dirty="0" smtClean="0"/>
            </a:br>
            <a:r>
              <a:rPr lang="en-GB" sz="2400" b="1" dirty="0" smtClean="0"/>
              <a:t/>
            </a:r>
            <a:br>
              <a:rPr lang="en-GB" sz="2400" b="1" dirty="0" smtClean="0"/>
            </a:br>
            <a:r>
              <a:rPr lang="en-GB" sz="2400" b="1" dirty="0" smtClean="0"/>
              <a:t>Les </a:t>
            </a:r>
            <a:r>
              <a:rPr lang="en-GB" sz="2400" b="1" dirty="0" err="1" smtClean="0"/>
              <a:t>étoiles</a:t>
            </a:r>
            <a:r>
              <a:rPr lang="en-GB" sz="2400" b="1" dirty="0" smtClean="0"/>
              <a:t> </a:t>
            </a:r>
            <a:r>
              <a:rPr lang="en-GB" sz="2400" b="1" dirty="0" err="1" smtClean="0"/>
              <a:t>sont</a:t>
            </a:r>
            <a:r>
              <a:rPr lang="en-GB" sz="2400" b="1" dirty="0" smtClean="0"/>
              <a:t> les </a:t>
            </a:r>
            <a:r>
              <a:rPr lang="en-GB" sz="2400" b="1" dirty="0" err="1" smtClean="0"/>
              <a:t>peuples</a:t>
            </a:r>
            <a:r>
              <a:rPr lang="en-GB" sz="2400" b="1" dirty="0" smtClean="0"/>
              <a:t> </a:t>
            </a:r>
            <a:r>
              <a:rPr lang="en-GB" sz="2400" b="1" dirty="0" err="1" smtClean="0"/>
              <a:t>d’Europe</a:t>
            </a:r>
            <a:r>
              <a:rPr lang="en-GB" sz="2400" b="1" dirty="0" smtClean="0"/>
              <a:t>.</a:t>
            </a:r>
            <a:br>
              <a:rPr lang="en-GB" sz="2400" b="1" dirty="0" smtClean="0"/>
            </a:br>
            <a:r>
              <a:rPr lang="en-GB" sz="2400" b="1" dirty="0" smtClean="0"/>
              <a:t/>
            </a:r>
            <a:br>
              <a:rPr lang="en-GB" sz="2400" b="1" dirty="0" smtClean="0"/>
            </a:br>
            <a:r>
              <a:rPr lang="en-GB" sz="2400" b="1" dirty="0" smtClean="0"/>
              <a:t>Le </a:t>
            </a:r>
            <a:r>
              <a:rPr lang="en-GB" sz="2400" b="1" dirty="0" err="1" smtClean="0"/>
              <a:t>cercel</a:t>
            </a:r>
            <a:r>
              <a:rPr lang="en-GB" sz="2400" b="1" dirty="0" smtClean="0"/>
              <a:t> d’</a:t>
            </a:r>
            <a:r>
              <a:rPr lang="en-GB" sz="2400" b="1" dirty="0"/>
              <a:t> </a:t>
            </a:r>
            <a:r>
              <a:rPr lang="en-GB" sz="2400" b="1" dirty="0" err="1" smtClean="0"/>
              <a:t>étoiles</a:t>
            </a:r>
            <a:r>
              <a:rPr lang="en-GB" sz="2400" b="1" dirty="0" smtClean="0"/>
              <a:t> </a:t>
            </a:r>
            <a:r>
              <a:rPr lang="en-GB" sz="2400" b="1" dirty="0" err="1" smtClean="0"/>
              <a:t>dorées</a:t>
            </a:r>
            <a:r>
              <a:rPr lang="en-GB" sz="2400" b="1" dirty="0" smtClean="0"/>
              <a:t> </a:t>
            </a:r>
            <a:r>
              <a:rPr lang="en-GB" sz="2400" b="1" dirty="0" err="1" smtClean="0"/>
              <a:t>est</a:t>
            </a:r>
            <a:r>
              <a:rPr lang="en-GB" sz="2400" b="1" dirty="0" smtClean="0"/>
              <a:t> un </a:t>
            </a:r>
            <a:r>
              <a:rPr lang="en-GB" sz="2400" b="1" dirty="0" err="1" smtClean="0"/>
              <a:t>symbole</a:t>
            </a:r>
            <a:r>
              <a:rPr lang="en-GB" sz="2400" b="1" dirty="0" smtClean="0"/>
              <a:t> de </a:t>
            </a:r>
            <a:r>
              <a:rPr lang="en-GB" sz="2400" b="1" dirty="0" err="1" smtClean="0"/>
              <a:t>solidarité</a:t>
            </a:r>
            <a:r>
              <a:rPr lang="en-GB" sz="2400" b="1" dirty="0" smtClean="0"/>
              <a:t> et </a:t>
            </a:r>
            <a:br>
              <a:rPr lang="en-GB" sz="2400" b="1" dirty="0" smtClean="0"/>
            </a:br>
            <a:r>
              <a:rPr lang="en-GB" sz="2400" b="1" dirty="0" err="1" smtClean="0"/>
              <a:t>d’harmonie</a:t>
            </a:r>
            <a:r>
              <a:rPr lang="en-GB" sz="2400" b="1" dirty="0" smtClean="0"/>
              <a:t> entre les </a:t>
            </a:r>
            <a:r>
              <a:rPr lang="en-GB" sz="2400" b="1" dirty="0" err="1" smtClean="0"/>
              <a:t>peuples</a:t>
            </a:r>
            <a:r>
              <a:rPr lang="en-GB" sz="2400" b="1" dirty="0" smtClean="0"/>
              <a:t> </a:t>
            </a:r>
            <a:r>
              <a:rPr lang="en-GB" sz="2400" b="1" dirty="0" err="1" smtClean="0"/>
              <a:t>d’Europe</a:t>
            </a:r>
            <a:r>
              <a:rPr lang="en-GB" sz="2400" b="1" dirty="0" smtClean="0"/>
              <a:t>.</a:t>
            </a:r>
            <a:br>
              <a:rPr lang="en-GB" sz="2400" b="1" dirty="0" smtClean="0"/>
            </a:br>
            <a:r>
              <a:rPr lang="en-GB" sz="2400" b="1" dirty="0" smtClean="0"/>
              <a:t/>
            </a:r>
            <a:br>
              <a:rPr lang="en-GB" sz="2400" b="1" dirty="0" smtClean="0"/>
            </a:br>
            <a:r>
              <a:rPr lang="en-GB" sz="2400" b="1" dirty="0" smtClean="0"/>
              <a:t>Un </a:t>
            </a:r>
            <a:r>
              <a:rPr lang="en-GB" sz="2400" b="1" dirty="0" err="1" smtClean="0"/>
              <a:t>symbole</a:t>
            </a:r>
            <a:r>
              <a:rPr lang="en-GB" sz="2400" b="1" dirty="0" smtClean="0"/>
              <a:t> </a:t>
            </a:r>
            <a:r>
              <a:rPr lang="en-GB" sz="2400" b="1" dirty="0" err="1" smtClean="0"/>
              <a:t>d’ouverture</a:t>
            </a:r>
            <a:r>
              <a:rPr lang="en-GB" sz="2400" b="1" dirty="0" smtClean="0"/>
              <a:t> </a:t>
            </a:r>
            <a:r>
              <a:rPr lang="en-GB" sz="2400" b="1" dirty="0" err="1" smtClean="0"/>
              <a:t>vers</a:t>
            </a:r>
            <a:r>
              <a:rPr lang="en-GB" sz="2400" b="1" dirty="0" smtClean="0"/>
              <a:t> </a:t>
            </a:r>
            <a:r>
              <a:rPr lang="en-GB" sz="2400" b="1" dirty="0" err="1" smtClean="0"/>
              <a:t>l’extérieur</a:t>
            </a:r>
            <a:r>
              <a:rPr lang="en-GB" sz="2400" b="1" dirty="0" smtClean="0"/>
              <a:t> car les points des </a:t>
            </a:r>
            <a:r>
              <a:rPr lang="en-GB" sz="2400" b="1" dirty="0" err="1" smtClean="0"/>
              <a:t>étoiles</a:t>
            </a:r>
            <a:r>
              <a:rPr lang="en-GB" sz="2400" b="1" dirty="0" smtClean="0"/>
              <a:t> ne se </a:t>
            </a:r>
            <a:r>
              <a:rPr lang="en-GB" sz="2400" b="1" dirty="0" err="1" smtClean="0"/>
              <a:t>touchent</a:t>
            </a:r>
            <a:r>
              <a:rPr lang="en-GB" sz="2400" b="1" dirty="0" smtClean="0"/>
              <a:t> pas .</a:t>
            </a:r>
            <a:endParaRPr lang="en-GB" sz="2400" b="1" dirty="0"/>
          </a:p>
        </p:txBody>
      </p:sp>
      <p:pic>
        <p:nvPicPr>
          <p:cNvPr id="2052" name="Picture 4" descr="http://tse1.mm.bing.net/th?id=OIP.M7bc153f0fcad6cdefa7afb893951486fH0&amp;w=178&amp;h=110&amp;c=7&amp;rs=1&amp;qlt=90&amp;pid=3.1&amp;rm=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027512"/>
            <a:ext cx="5314512" cy="26287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608" y="4646404"/>
            <a:ext cx="2304256" cy="1938992"/>
          </a:xfrm>
          <a:prstGeom prst="rect">
            <a:avLst/>
          </a:prstGeom>
          <a:noFill/>
        </p:spPr>
        <p:txBody>
          <a:bodyPr wrap="square" rtlCol="0">
            <a:spAutoFit/>
          </a:bodyPr>
          <a:lstStyle/>
          <a:p>
            <a:r>
              <a:rPr lang="en-GB" sz="4000" dirty="0" smtClean="0"/>
              <a:t>Le </a:t>
            </a:r>
            <a:r>
              <a:rPr lang="en-GB" sz="4000" dirty="0" err="1" smtClean="0"/>
              <a:t>drapeau</a:t>
            </a:r>
            <a:r>
              <a:rPr lang="en-GB" sz="4000" dirty="0" smtClean="0"/>
              <a:t> de L’UE </a:t>
            </a:r>
            <a:endParaRPr lang="en-GB" sz="4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64" y="116632"/>
            <a:ext cx="1716782" cy="83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02920"/>
            <a:ext cx="2520280" cy="172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688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dirty="0">
                <a:hlinkClick r:id="rId2"/>
              </a:rPr>
              <a:t>http://</a:t>
            </a:r>
            <a:r>
              <a:rPr lang="en-GB" dirty="0" smtClean="0">
                <a:hlinkClick r:id="rId2"/>
              </a:rPr>
              <a:t>europarltv.europa.eu/fr/player.aspx?pid=7304aa26-6fcc-471b-bdf5-abc0c20ae10f</a:t>
            </a:r>
            <a:endParaRPr lang="en-GB" dirty="0" smtClean="0"/>
          </a:p>
          <a:p>
            <a:endParaRPr lang="en-GB" dirty="0"/>
          </a:p>
          <a:p>
            <a:r>
              <a:rPr lang="en-GB" dirty="0">
                <a:hlinkClick r:id="rId3"/>
              </a:rPr>
              <a:t>http://</a:t>
            </a:r>
            <a:r>
              <a:rPr lang="en-GB" dirty="0" smtClean="0">
                <a:hlinkClick r:id="rId3"/>
              </a:rPr>
              <a:t>enseigner.tv5monde.com/fle/la-construction-europeenne</a:t>
            </a:r>
            <a:r>
              <a:rPr lang="en-GB" dirty="0" smtClean="0"/>
              <a:t> </a:t>
            </a:r>
            <a:r>
              <a:rPr lang="en-GB" smtClean="0"/>
              <a:t>(Washed up)</a:t>
            </a:r>
          </a:p>
          <a:p>
            <a:endParaRPr lang="en-GB" dirty="0"/>
          </a:p>
          <a:p>
            <a:endParaRPr lang="en-GB" dirty="0"/>
          </a:p>
        </p:txBody>
      </p:sp>
    </p:spTree>
    <p:extLst>
      <p:ext uri="{BB962C8B-B14F-4D97-AF65-F5344CB8AC3E}">
        <p14:creationId xmlns:p14="http://schemas.microsoft.com/office/powerpoint/2010/main" val="2559828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Content Placeholder 2"/>
          <p:cNvSpPr>
            <a:spLocks noGrp="1"/>
          </p:cNvSpPr>
          <p:nvPr>
            <p:ph idx="1"/>
          </p:nvPr>
        </p:nvSpPr>
        <p:spPr/>
        <p:txBody>
          <a:bodyPr>
            <a:normAutofit fontScale="32500" lnSpcReduction="20000"/>
          </a:bodyPr>
          <a:lstStyle/>
          <a:p>
            <a:r>
              <a:rPr lang="fr-FR" sz="9800" b="1" dirty="0" smtClean="0"/>
              <a:t>C’est </a:t>
            </a:r>
            <a:r>
              <a:rPr lang="fr-FR" sz="9800" b="1" dirty="0"/>
              <a:t>le naufrage de l’Allemagne, et plus généralement des pays d’Europe </a:t>
            </a:r>
            <a:r>
              <a:rPr lang="fr-FR" sz="9800" b="1" dirty="0" smtClean="0"/>
              <a:t>pendant la  Seconde </a:t>
            </a:r>
            <a:r>
              <a:rPr lang="fr-FR" sz="9800" b="1" dirty="0"/>
              <a:t>Guerre mondiale</a:t>
            </a:r>
            <a:r>
              <a:rPr lang="fr-FR" sz="9800" b="1" dirty="0" smtClean="0"/>
              <a:t>.</a:t>
            </a:r>
          </a:p>
          <a:p>
            <a:pPr marL="0" indent="0">
              <a:buNone/>
            </a:pPr>
            <a:endParaRPr lang="fr-FR" sz="9800" b="1" dirty="0" smtClean="0"/>
          </a:p>
          <a:p>
            <a:r>
              <a:rPr lang="fr-FR" sz="9800" b="1" dirty="0" smtClean="0"/>
              <a:t> </a:t>
            </a:r>
            <a:r>
              <a:rPr lang="fr-FR" sz="9800" b="1" dirty="0"/>
              <a:t>Ici le calme est revenu après la tempête</a:t>
            </a:r>
            <a:r>
              <a:rPr lang="fr-FR" sz="9800" b="1" dirty="0" smtClean="0"/>
              <a:t>.</a:t>
            </a:r>
          </a:p>
          <a:p>
            <a:endParaRPr lang="fr-FR" sz="9800" b="1" dirty="0" smtClean="0"/>
          </a:p>
          <a:p>
            <a:r>
              <a:rPr lang="fr-FR" sz="9800" b="1" dirty="0"/>
              <a:t>Que vous évoquent les roues dentées </a:t>
            </a:r>
            <a:r>
              <a:rPr lang="fr-FR" sz="9800" b="1" dirty="0" smtClean="0"/>
              <a:t>?</a:t>
            </a:r>
          </a:p>
          <a:p>
            <a:endParaRPr lang="fr-FR" sz="9800" b="1" dirty="0" smtClean="0"/>
          </a:p>
          <a:p>
            <a:r>
              <a:rPr lang="fr-FR" dirty="0"/>
              <a:t/>
            </a:r>
            <a:br>
              <a:rPr lang="fr-FR" dirty="0"/>
            </a:br>
            <a:r>
              <a:rPr lang="fr-FR" dirty="0"/>
              <a:t/>
            </a:r>
            <a:br>
              <a:rPr lang="fr-FR" dirty="0"/>
            </a:br>
            <a:r>
              <a:rPr lang="fr-FR" dirty="0"/>
              <a:t/>
            </a:r>
            <a:br>
              <a:rPr lang="fr-FR" dirty="0"/>
            </a:br>
            <a:r>
              <a:rPr lang="fr-FR" dirty="0"/>
              <a:t/>
            </a:r>
            <a:br>
              <a:rPr lang="fr-FR" dirty="0"/>
            </a:b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286" y="5013176"/>
            <a:ext cx="7429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2420888"/>
            <a:ext cx="1443608" cy="98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83533"/>
            <a:ext cx="2509202" cy="141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432" y="5307657"/>
            <a:ext cx="7445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445" y="5119062"/>
            <a:ext cx="7445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512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europarltv.europa.eu/fr/player.aspx?pid=ee4e6f7c-179c-4751-8b01-3a3db8e21da3</a:t>
            </a:r>
            <a:endParaRPr lang="en-GB" dirty="0" smtClean="0"/>
          </a:p>
          <a:p>
            <a:endParaRPr lang="en-GB" dirty="0"/>
          </a:p>
          <a:p>
            <a:endParaRPr lang="en-GB" dirty="0" smtClean="0"/>
          </a:p>
          <a:p>
            <a:r>
              <a:rPr lang="en-GB" dirty="0" err="1"/>
              <a:t>Pourquoi</a:t>
            </a:r>
            <a:r>
              <a:rPr lang="en-GB" dirty="0"/>
              <a:t> </a:t>
            </a:r>
            <a:r>
              <a:rPr lang="en-GB" dirty="0" err="1"/>
              <a:t>est-ce</a:t>
            </a:r>
            <a:r>
              <a:rPr lang="en-GB" dirty="0"/>
              <a:t> que </a:t>
            </a:r>
            <a:r>
              <a:rPr lang="en-GB" dirty="0" err="1"/>
              <a:t>l’UE</a:t>
            </a:r>
            <a:r>
              <a:rPr lang="en-GB" dirty="0"/>
              <a:t> a </a:t>
            </a:r>
            <a:r>
              <a:rPr lang="en-GB" dirty="0" err="1"/>
              <a:t>gagné</a:t>
            </a:r>
            <a:r>
              <a:rPr lang="en-GB" dirty="0"/>
              <a:t> le prix Noble pour la </a:t>
            </a:r>
            <a:r>
              <a:rPr lang="en-GB" dirty="0" err="1"/>
              <a:t>Paix</a:t>
            </a:r>
            <a:r>
              <a:rPr lang="en-GB" dirty="0"/>
              <a:t> </a:t>
            </a:r>
            <a:r>
              <a:rPr lang="en-GB" dirty="0" err="1"/>
              <a:t>en</a:t>
            </a:r>
            <a:r>
              <a:rPr lang="en-GB" dirty="0"/>
              <a:t> 2012</a:t>
            </a:r>
            <a:r>
              <a:rPr lang="en-GB" dirty="0" smtClean="0"/>
              <a:t>?</a:t>
            </a:r>
          </a:p>
          <a:p>
            <a:r>
              <a:rPr lang="en-GB">
                <a:hlinkClick r:id="rId3"/>
              </a:rPr>
              <a:t>https://</a:t>
            </a:r>
            <a:r>
              <a:rPr lang="en-GB" smtClean="0">
                <a:hlinkClick r:id="rId3"/>
              </a:rPr>
              <a:t>www.youtube.com/watch?v=wjL0nTyeR4o</a:t>
            </a:r>
            <a:endParaRPr lang="en-GB" smtClean="0"/>
          </a:p>
          <a:p>
            <a:endParaRPr lang="en-GB" dirty="0"/>
          </a:p>
          <a:p>
            <a:endParaRPr lang="en-GB" dirty="0"/>
          </a:p>
        </p:txBody>
      </p:sp>
    </p:spTree>
    <p:extLst>
      <p:ext uri="{BB962C8B-B14F-4D97-AF65-F5344CB8AC3E}">
        <p14:creationId xmlns:p14="http://schemas.microsoft.com/office/powerpoint/2010/main" val="3062999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Words>
  <Application>Microsoft Office PowerPoint</Application>
  <PresentationFormat>On-screen Show (4:3)</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Objectif  </vt:lpstr>
      <vt:lpstr>http://enseigner.tv5monde.com/fle/la-construction-europeenne   </vt:lpstr>
      <vt:lpstr> </vt:lpstr>
      <vt:lpstr>Quelle est la différence ?</vt:lpstr>
      <vt:lpstr>  Le couleur est bleu ..pourquoi? Quelles sont les étoiles?  Pourquoi avons-nous 12 étoiles ? </vt:lpstr>
      <vt:lpstr> Le bleu est le ciel.  Les étoiles sont les peuples d’Europe.  Le cercel d’ étoiles dorées est un symbole de solidarité et  d’harmonie entre les peuples d’Europe.  Un symbole d’ouverture vers l’extérieur car les points des étoiles ne se touchent pas .</vt:lpstr>
      <vt:lpstr>PowerPoint Presentation</vt:lpstr>
      <vt:lpstr>          </vt:lpstr>
      <vt:lpstr>PowerPoint Presentation</vt:lpstr>
    </vt:vector>
  </TitlesOfParts>
  <Company>Bordesley Green Girls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Objectif  </dc:title>
  <dc:creator>Judith Woodfield</dc:creator>
  <cp:lastModifiedBy>Judith Woodfield</cp:lastModifiedBy>
  <cp:revision>1</cp:revision>
  <dcterms:created xsi:type="dcterms:W3CDTF">2018-02-22T22:34:57Z</dcterms:created>
  <dcterms:modified xsi:type="dcterms:W3CDTF">2018-02-22T22:35:49Z</dcterms:modified>
</cp:coreProperties>
</file>