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22"/>
  </p:handoutMasterIdLst>
  <p:sldIdLst>
    <p:sldId id="265" r:id="rId3"/>
    <p:sldId id="274" r:id="rId4"/>
    <p:sldId id="276" r:id="rId5"/>
    <p:sldId id="266" r:id="rId6"/>
    <p:sldId id="275" r:id="rId7"/>
    <p:sldId id="256" r:id="rId8"/>
    <p:sldId id="268" r:id="rId9"/>
    <p:sldId id="261" r:id="rId10"/>
    <p:sldId id="262" r:id="rId11"/>
    <p:sldId id="271" r:id="rId12"/>
    <p:sldId id="272" r:id="rId13"/>
    <p:sldId id="273" r:id="rId14"/>
    <p:sldId id="269" r:id="rId15"/>
    <p:sldId id="263" r:id="rId16"/>
    <p:sldId id="264" r:id="rId17"/>
    <p:sldId id="260" r:id="rId18"/>
    <p:sldId id="259" r:id="rId19"/>
    <p:sldId id="258" r:id="rId20"/>
    <p:sldId id="267" r:id="rId21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>
        <p:scale>
          <a:sx n="117" d="100"/>
          <a:sy n="117" d="100"/>
        </p:scale>
        <p:origin x="-21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D1158-6133-4AD0-B52B-35E868E1FE1F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FB8B7-DFE3-4ADA-8249-CEDC54A788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574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465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674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900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D2ABC-A3BB-4883-AA5C-CE63D8959ECA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78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49595-A2F3-4C86-879C-7178D60F8990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014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DB1AF-139D-4D1B-AFAE-36901D1D0332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931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FE309-7122-417F-9886-0BDB2FE22ABB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992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7AAA-9CD9-4418-9737-7839D91DF8B3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54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964AB-6860-449B-985D-BAF3D2863935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0363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BD94D-5510-4E09-A30A-64AC85EB9D1F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579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E4CB1-E5DC-4C37-84DB-A8FF0D071DB9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34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8800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157BD-556F-41F6-A19B-82DF2062886B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512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B8FB6-FC0B-4A17-AB65-E8A70168F119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2651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BC5940-4C06-4F36-8682-976DEE2C27C8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4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27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307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0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63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983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998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103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D2760-EDA0-40E9-AA0A-C0CB6DA993C5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DDC68-79E9-496C-B7EB-60EA44F53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83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56EC3A-8690-41C7-B8E6-C446CAD3659D}" type="slidenum">
              <a:rPr lang="en-GB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7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DMjvydkHDg" TargetMode="External"/><Relationship Id="rId2" Type="http://schemas.openxmlformats.org/officeDocument/2006/relationships/hyperlink" Target="https://www.youtube.com/watch?v=kRdiMqUBjg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hDRIZEfO14" TargetMode="External"/><Relationship Id="rId2" Type="http://schemas.openxmlformats.org/officeDocument/2006/relationships/hyperlink" Target="https://www.youtube.com/watch?v=eDi8W4tAZO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DMjvydkHDg" TargetMode="External"/><Relationship Id="rId2" Type="http://schemas.openxmlformats.org/officeDocument/2006/relationships/hyperlink" Target="https://www.youtube.com/watch?v=Gn9LjPlBTd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Les </a:t>
            </a:r>
            <a:r>
              <a:rPr lang="en-GB" dirty="0" err="1" smtClean="0"/>
              <a:t>déserts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L’objectif</a:t>
            </a:r>
            <a:r>
              <a:rPr lang="en-GB" dirty="0" smtClean="0"/>
              <a:t> :</a:t>
            </a:r>
            <a:endParaRPr lang="en-GB" dirty="0"/>
          </a:p>
          <a:p>
            <a:r>
              <a:rPr lang="en-GB" dirty="0" smtClean="0"/>
              <a:t>Qu-</a:t>
            </a:r>
            <a:r>
              <a:rPr lang="en-GB" dirty="0" err="1" smtClean="0"/>
              <a:t>est</a:t>
            </a:r>
            <a:r>
              <a:rPr lang="en-GB" dirty="0" smtClean="0"/>
              <a:t>-</a:t>
            </a:r>
            <a:r>
              <a:rPr lang="en-GB" dirty="0" err="1" smtClean="0"/>
              <a:t>ce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c’est</a:t>
            </a:r>
            <a:r>
              <a:rPr lang="en-GB" dirty="0" smtClean="0"/>
              <a:t> un </a:t>
            </a:r>
            <a:r>
              <a:rPr lang="en-GB" dirty="0" err="1" smtClean="0"/>
              <a:t>désert</a:t>
            </a:r>
            <a:r>
              <a:rPr lang="en-GB" dirty="0" smtClean="0"/>
              <a:t>?</a:t>
            </a:r>
          </a:p>
          <a:p>
            <a:r>
              <a:rPr lang="en-GB" dirty="0" smtClean="0"/>
              <a:t> </a:t>
            </a:r>
            <a:r>
              <a:rPr lang="en-GB" dirty="0" err="1" smtClean="0"/>
              <a:t>Où</a:t>
            </a:r>
            <a:r>
              <a:rPr lang="en-GB" dirty="0" smtClean="0"/>
              <a:t> se </a:t>
            </a:r>
            <a:r>
              <a:rPr lang="en-GB" dirty="0" err="1" smtClean="0"/>
              <a:t>situent</a:t>
            </a:r>
            <a:r>
              <a:rPr lang="en-GB" dirty="0" smtClean="0"/>
              <a:t> les </a:t>
            </a:r>
            <a:r>
              <a:rPr lang="en-GB" dirty="0" err="1" smtClean="0"/>
              <a:t>déserts</a:t>
            </a:r>
            <a:r>
              <a:rPr lang="en-GB" dirty="0" smtClean="0"/>
              <a:t>?</a:t>
            </a:r>
          </a:p>
          <a:p>
            <a:endParaRPr lang="en-GB" dirty="0" smtClean="0"/>
          </a:p>
          <a:p>
            <a:r>
              <a:rPr lang="en-GB" dirty="0" err="1" smtClean="0"/>
              <a:t>Dessinez</a:t>
            </a:r>
            <a:r>
              <a:rPr lang="en-GB" dirty="0" smtClean="0"/>
              <a:t> un  </a:t>
            </a:r>
            <a:r>
              <a:rPr lang="en-GB" dirty="0" err="1" smtClean="0"/>
              <a:t>désert</a:t>
            </a:r>
            <a:r>
              <a:rPr lang="en-GB" dirty="0" smtClean="0"/>
              <a:t>   : </a:t>
            </a:r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avez</a:t>
            </a:r>
            <a:r>
              <a:rPr lang="en-GB" dirty="0" smtClean="0"/>
              <a:t> 3 minutes !!</a:t>
            </a:r>
          </a:p>
          <a:p>
            <a:r>
              <a:rPr lang="en-GB" dirty="0" err="1" smtClean="0"/>
              <a:t>Lisez</a:t>
            </a:r>
            <a:r>
              <a:rPr lang="en-GB" dirty="0" smtClean="0"/>
              <a:t> “Qu-</a:t>
            </a:r>
            <a:r>
              <a:rPr lang="en-GB" dirty="0" err="1" smtClean="0"/>
              <a:t>est</a:t>
            </a:r>
            <a:r>
              <a:rPr lang="en-GB" dirty="0" smtClean="0"/>
              <a:t>-</a:t>
            </a:r>
            <a:r>
              <a:rPr lang="en-GB" dirty="0" err="1" smtClean="0"/>
              <a:t>ce</a:t>
            </a:r>
            <a:r>
              <a:rPr lang="en-GB" dirty="0" smtClean="0"/>
              <a:t> </a:t>
            </a:r>
            <a:r>
              <a:rPr lang="en-GB" dirty="0" err="1" smtClean="0"/>
              <a:t>qu</a:t>
            </a:r>
            <a:r>
              <a:rPr lang="en-GB" dirty="0" smtClean="0"/>
              <a:t>-un </a:t>
            </a:r>
            <a:r>
              <a:rPr lang="en-GB" dirty="0" err="1" smtClean="0"/>
              <a:t>désert</a:t>
            </a:r>
            <a:r>
              <a:rPr lang="en-GB" dirty="0" smtClean="0"/>
              <a:t>?”</a:t>
            </a:r>
          </a:p>
          <a:p>
            <a:r>
              <a:rPr lang="en-GB" dirty="0" err="1" smtClean="0"/>
              <a:t>Lisez</a:t>
            </a:r>
            <a:r>
              <a:rPr lang="en-GB" dirty="0" smtClean="0"/>
              <a:t> “</a:t>
            </a:r>
            <a:r>
              <a:rPr lang="en-GB" dirty="0" err="1" smtClean="0"/>
              <a:t>Où</a:t>
            </a:r>
            <a:r>
              <a:rPr lang="en-GB" dirty="0" smtClean="0"/>
              <a:t> se </a:t>
            </a:r>
            <a:r>
              <a:rPr lang="en-GB" dirty="0" err="1" smtClean="0"/>
              <a:t>situent</a:t>
            </a:r>
            <a:r>
              <a:rPr lang="en-GB" dirty="0" smtClean="0"/>
              <a:t> les </a:t>
            </a:r>
            <a:r>
              <a:rPr lang="en-GB" dirty="0" err="1" smtClean="0"/>
              <a:t>déserts</a:t>
            </a:r>
            <a:r>
              <a:rPr lang="en-GB" dirty="0" smtClean="0"/>
              <a:t>?”</a:t>
            </a:r>
          </a:p>
          <a:p>
            <a:r>
              <a:rPr lang="en-GB" dirty="0" err="1" smtClean="0"/>
              <a:t>Lisez</a:t>
            </a:r>
            <a:r>
              <a:rPr lang="en-GB" dirty="0" smtClean="0"/>
              <a:t> “</a:t>
            </a:r>
            <a:r>
              <a:rPr lang="en-GB" dirty="0" err="1" smtClean="0"/>
              <a:t>L’histoire</a:t>
            </a:r>
            <a:r>
              <a:rPr lang="en-GB" dirty="0" smtClean="0"/>
              <a:t> des </a:t>
            </a:r>
            <a:r>
              <a:rPr lang="en-GB" dirty="0" err="1" smtClean="0"/>
              <a:t>déserts</a:t>
            </a:r>
            <a:r>
              <a:rPr lang="en-GB" dirty="0" smtClean="0"/>
              <a:t>”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823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764704"/>
            <a:ext cx="7992888" cy="5616624"/>
          </a:xfrm>
        </p:spPr>
      </p:pic>
    </p:spTree>
    <p:extLst>
      <p:ext uri="{BB962C8B-B14F-4D97-AF65-F5344CB8AC3E}">
        <p14:creationId xmlns:p14="http://schemas.microsoft.com/office/powerpoint/2010/main" val="109512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9324528" cy="6689893"/>
          </a:xfrm>
        </p:spPr>
      </p:pic>
    </p:spTree>
    <p:extLst>
      <p:ext uri="{BB962C8B-B14F-4D97-AF65-F5344CB8AC3E}">
        <p14:creationId xmlns:p14="http://schemas.microsoft.com/office/powerpoint/2010/main" val="19599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9396536" cy="6624736"/>
          </a:xfrm>
        </p:spPr>
      </p:pic>
    </p:spTree>
    <p:extLst>
      <p:ext uri="{BB962C8B-B14F-4D97-AF65-F5344CB8AC3E}">
        <p14:creationId xmlns:p14="http://schemas.microsoft.com/office/powerpoint/2010/main" val="299744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Atacama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www.youtube.com/watch?v=kRdiMqUBjgM</a:t>
            </a:r>
            <a:endParaRPr lang="en-GB" dirty="0" smtClean="0"/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www.youtube.com/watch?v=zDMjvydkHDg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752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Haut de </a:t>
            </a:r>
            <a:r>
              <a:rPr lang="en-GB" dirty="0" err="1" smtClean="0"/>
              <a:t>ces</a:t>
            </a:r>
            <a:r>
              <a:rPr lang="en-GB" dirty="0" smtClean="0"/>
              <a:t> </a:t>
            </a:r>
            <a:r>
              <a:rPr lang="en-GB" dirty="0" err="1" smtClean="0"/>
              <a:t>nuages</a:t>
            </a:r>
            <a:r>
              <a:rPr lang="en-GB" dirty="0" smtClean="0"/>
              <a:t>, </a:t>
            </a:r>
            <a:r>
              <a:rPr lang="en-GB" dirty="0" err="1" smtClean="0"/>
              <a:t>l’air</a:t>
            </a:r>
            <a:r>
              <a:rPr lang="en-GB" dirty="0" smtClean="0"/>
              <a:t> </a:t>
            </a:r>
            <a:r>
              <a:rPr lang="en-GB" dirty="0" err="1" smtClean="0"/>
              <a:t>est</a:t>
            </a:r>
            <a:r>
              <a:rPr lang="en-GB" dirty="0" smtClean="0"/>
              <a:t> sec</a:t>
            </a:r>
          </a:p>
          <a:p>
            <a:r>
              <a:rPr lang="en-GB" dirty="0" smtClean="0"/>
              <a:t>Il ne </a:t>
            </a:r>
            <a:r>
              <a:rPr lang="en-GB" dirty="0" err="1" smtClean="0"/>
              <a:t>peut</a:t>
            </a:r>
            <a:r>
              <a:rPr lang="en-GB" dirty="0" smtClean="0"/>
              <a:t> plus </a:t>
            </a:r>
            <a:r>
              <a:rPr lang="en-GB" dirty="0" err="1" smtClean="0"/>
              <a:t>monter</a:t>
            </a:r>
            <a:endParaRPr lang="en-GB" dirty="0" smtClean="0"/>
          </a:p>
          <a:p>
            <a:r>
              <a:rPr lang="en-GB" dirty="0" smtClean="0"/>
              <a:t>Il </a:t>
            </a:r>
            <a:r>
              <a:rPr lang="en-GB" dirty="0" err="1" smtClean="0"/>
              <a:t>retombe</a:t>
            </a:r>
            <a:r>
              <a:rPr lang="en-GB" dirty="0" smtClean="0"/>
              <a:t> et plus </a:t>
            </a:r>
            <a:r>
              <a:rPr lang="en-GB" dirty="0" err="1" smtClean="0"/>
              <a:t>il</a:t>
            </a:r>
            <a:r>
              <a:rPr lang="en-GB" dirty="0" smtClean="0"/>
              <a:t> </a:t>
            </a:r>
            <a:r>
              <a:rPr lang="en-GB" dirty="0" err="1" smtClean="0"/>
              <a:t>retombe</a:t>
            </a:r>
            <a:r>
              <a:rPr lang="en-GB" dirty="0" smtClean="0"/>
              <a:t>, plus </a:t>
            </a:r>
            <a:r>
              <a:rPr lang="en-GB" dirty="0" err="1" smtClean="0"/>
              <a:t>cet</a:t>
            </a:r>
            <a:r>
              <a:rPr lang="en-GB" dirty="0" smtClean="0"/>
              <a:t> air </a:t>
            </a:r>
            <a:r>
              <a:rPr lang="en-GB" dirty="0" err="1" smtClean="0"/>
              <a:t>est</a:t>
            </a:r>
            <a:r>
              <a:rPr lang="en-GB" dirty="0" smtClean="0"/>
              <a:t> dense</a:t>
            </a:r>
          </a:p>
          <a:p>
            <a:r>
              <a:rPr lang="en-GB" dirty="0" smtClean="0"/>
              <a:t>Et </a:t>
            </a:r>
            <a:r>
              <a:rPr lang="en-GB" dirty="0" err="1" smtClean="0"/>
              <a:t>où</a:t>
            </a:r>
            <a:r>
              <a:rPr lang="en-GB" dirty="0" smtClean="0"/>
              <a:t> </a:t>
            </a:r>
            <a:r>
              <a:rPr lang="en-GB" dirty="0" err="1" smtClean="0"/>
              <a:t>retombe-il</a:t>
            </a:r>
            <a:r>
              <a:rPr lang="en-GB" dirty="0" smtClean="0"/>
              <a:t>?.....au </a:t>
            </a:r>
            <a:r>
              <a:rPr lang="en-GB" dirty="0" err="1" smtClean="0"/>
              <a:t>niveau</a:t>
            </a:r>
            <a:r>
              <a:rPr lang="en-GB" dirty="0" smtClean="0"/>
              <a:t> des </a:t>
            </a:r>
            <a:r>
              <a:rPr lang="en-GB" dirty="0" err="1" smtClean="0"/>
              <a:t>déserts</a:t>
            </a:r>
            <a:r>
              <a:rPr lang="en-GB" dirty="0" smtClean="0"/>
              <a:t>. </a:t>
            </a:r>
          </a:p>
          <a:p>
            <a:r>
              <a:rPr lang="en-GB" dirty="0" err="1" smtClean="0"/>
              <a:t>Comme</a:t>
            </a:r>
            <a:r>
              <a:rPr lang="en-GB" dirty="0" smtClean="0"/>
              <a:t> </a:t>
            </a:r>
            <a:r>
              <a:rPr lang="en-GB" dirty="0" err="1" smtClean="0"/>
              <a:t>cet</a:t>
            </a:r>
            <a:r>
              <a:rPr lang="en-GB" dirty="0" smtClean="0"/>
              <a:t> air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très</a:t>
            </a:r>
            <a:r>
              <a:rPr lang="en-GB" dirty="0" smtClean="0"/>
              <a:t> dense…</a:t>
            </a:r>
          </a:p>
          <a:p>
            <a:r>
              <a:rPr lang="en-GB" dirty="0" smtClean="0"/>
              <a:t>Il y </a:t>
            </a:r>
            <a:r>
              <a:rPr lang="en-GB" dirty="0" err="1" smtClean="0"/>
              <a:t>avait</a:t>
            </a:r>
            <a:r>
              <a:rPr lang="en-GB" dirty="0" smtClean="0"/>
              <a:t> faire </a:t>
            </a:r>
            <a:r>
              <a:rPr lang="en-GB" dirty="0" err="1" smtClean="0"/>
              <a:t>pression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les </a:t>
            </a:r>
            <a:r>
              <a:rPr lang="en-GB" dirty="0" err="1" smtClean="0"/>
              <a:t>déserts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058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Et </a:t>
            </a:r>
            <a:r>
              <a:rPr lang="en-GB" dirty="0" err="1" smtClean="0"/>
              <a:t>l’air</a:t>
            </a:r>
            <a:r>
              <a:rPr lang="en-GB" dirty="0" smtClean="0"/>
              <a:t> </a:t>
            </a:r>
            <a:r>
              <a:rPr lang="en-GB" dirty="0" err="1" smtClean="0"/>
              <a:t>chaud</a:t>
            </a:r>
            <a:r>
              <a:rPr lang="en-GB" dirty="0" smtClean="0"/>
              <a:t> du </a:t>
            </a:r>
            <a:r>
              <a:rPr lang="en-GB" dirty="0" err="1" smtClean="0"/>
              <a:t>déserts</a:t>
            </a:r>
            <a:r>
              <a:rPr lang="en-GB" dirty="0" smtClean="0"/>
              <a:t> ne </a:t>
            </a:r>
            <a:r>
              <a:rPr lang="en-GB" dirty="0" err="1" smtClean="0"/>
              <a:t>peut</a:t>
            </a:r>
            <a:r>
              <a:rPr lang="en-GB" dirty="0" smtClean="0"/>
              <a:t> plus </a:t>
            </a:r>
            <a:r>
              <a:rPr lang="en-GB" dirty="0" err="1" smtClean="0"/>
              <a:t>monter</a:t>
            </a:r>
            <a:endParaRPr lang="en-GB" dirty="0" smtClean="0"/>
          </a:p>
          <a:p>
            <a:r>
              <a:rPr lang="en-GB" dirty="0" smtClean="0"/>
              <a:t>On </a:t>
            </a:r>
            <a:r>
              <a:rPr lang="en-GB" dirty="0" err="1" smtClean="0"/>
              <a:t>n’a</a:t>
            </a:r>
            <a:r>
              <a:rPr lang="en-GB" dirty="0" smtClean="0"/>
              <a:t> pas de </a:t>
            </a:r>
            <a:r>
              <a:rPr lang="en-GB" dirty="0" err="1" smtClean="0"/>
              <a:t>nuages</a:t>
            </a:r>
            <a:r>
              <a:rPr lang="en-GB" dirty="0" smtClean="0"/>
              <a:t> </a:t>
            </a:r>
          </a:p>
          <a:p>
            <a:r>
              <a:rPr lang="en-GB" dirty="0" smtClean="0"/>
              <a:t>Et pas de </a:t>
            </a:r>
            <a:r>
              <a:rPr lang="en-GB" dirty="0" err="1" smtClean="0"/>
              <a:t>nuages</a:t>
            </a:r>
            <a:r>
              <a:rPr lang="en-GB" dirty="0" smtClean="0"/>
              <a:t> </a:t>
            </a:r>
          </a:p>
          <a:p>
            <a:r>
              <a:rPr lang="en-GB" dirty="0" smtClean="0"/>
              <a:t>Pas de </a:t>
            </a:r>
            <a:r>
              <a:rPr lang="en-GB" dirty="0" err="1" smtClean="0"/>
              <a:t>pluie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err="1" smtClean="0"/>
              <a:t>l’air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6941" y="2420888"/>
            <a:ext cx="3453267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719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/>
              <a:t>La pluie de convection</a:t>
            </a:r>
            <a:br>
              <a:rPr lang="en-GB" altLang="en-US"/>
            </a:br>
            <a:r>
              <a:rPr lang="en-GB" altLang="en-US"/>
              <a:t>(pluie caus</a:t>
            </a:r>
            <a:r>
              <a:rPr lang="en-GB" altLang="en-US">
                <a:cs typeface="Times New Roman" pitchFamily="18" charset="0"/>
              </a:rPr>
              <a:t>ée par l’ascendance d’air chaud et humide)</a:t>
            </a:r>
            <a:endParaRPr lang="en-GB" altLang="en-US"/>
          </a:p>
        </p:txBody>
      </p:sp>
      <p:pic>
        <p:nvPicPr>
          <p:cNvPr id="7171" name="Picture 3" descr="convec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09800"/>
            <a:ext cx="3200400" cy="2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onvec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362200"/>
            <a:ext cx="32766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2743200"/>
            <a:ext cx="79248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/>
              <a:t>Le </a:t>
            </a:r>
            <a:r>
              <a:rPr lang="en-GB" altLang="en-US" dirty="0" err="1"/>
              <a:t>soleil</a:t>
            </a:r>
            <a:r>
              <a:rPr lang="en-GB" altLang="en-US" dirty="0"/>
              <a:t> </a:t>
            </a:r>
            <a:r>
              <a:rPr lang="en-GB" altLang="en-US" dirty="0" err="1"/>
              <a:t>brille</a:t>
            </a:r>
            <a:endParaRPr lang="en-GB" altLang="en-US" dirty="0"/>
          </a:p>
          <a:p>
            <a:pPr>
              <a:spcBef>
                <a:spcPct val="50000"/>
              </a:spcBef>
            </a:pPr>
            <a:r>
              <a:rPr lang="en-GB" altLang="en-US" dirty="0" err="1"/>
              <a:t>L’air</a:t>
            </a:r>
            <a:r>
              <a:rPr lang="en-GB" altLang="en-US" dirty="0"/>
              <a:t> </a:t>
            </a:r>
            <a:r>
              <a:rPr lang="en-GB" altLang="en-US" dirty="0" err="1"/>
              <a:t>est</a:t>
            </a:r>
            <a:r>
              <a:rPr lang="en-GB" altLang="en-US" dirty="0"/>
              <a:t> </a:t>
            </a:r>
            <a:r>
              <a:rPr lang="en-GB" altLang="en-US" dirty="0" err="1"/>
              <a:t>chaud</a:t>
            </a:r>
            <a:endParaRPr lang="en-GB" altLang="en-US" dirty="0"/>
          </a:p>
          <a:p>
            <a:pPr>
              <a:spcBef>
                <a:spcPct val="50000"/>
              </a:spcBef>
            </a:pPr>
            <a:r>
              <a:rPr lang="en-GB" altLang="en-US" dirty="0" err="1"/>
              <a:t>L’air</a:t>
            </a:r>
            <a:r>
              <a:rPr lang="en-GB" altLang="en-US" dirty="0"/>
              <a:t> </a:t>
            </a:r>
            <a:r>
              <a:rPr lang="en-GB" altLang="en-US" dirty="0" err="1"/>
              <a:t>s’</a:t>
            </a:r>
            <a:r>
              <a:rPr lang="en-GB" altLang="en-US" dirty="0" err="1">
                <a:cs typeface="Times New Roman" pitchFamily="18" charset="0"/>
              </a:rPr>
              <a:t>élève</a:t>
            </a:r>
            <a:endParaRPr lang="en-GB" altLang="en-US" dirty="0"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GB" altLang="en-US" dirty="0" err="1">
                <a:cs typeface="Times New Roman" pitchFamily="18" charset="0"/>
              </a:rPr>
              <a:t>L’air</a:t>
            </a:r>
            <a:r>
              <a:rPr lang="en-GB" altLang="en-US" dirty="0">
                <a:cs typeface="Times New Roman" pitchFamily="18" charset="0"/>
              </a:rPr>
              <a:t> se </a:t>
            </a:r>
            <a:r>
              <a:rPr lang="en-GB" altLang="en-US" dirty="0" err="1">
                <a:cs typeface="Times New Roman" pitchFamily="18" charset="0"/>
              </a:rPr>
              <a:t>refroidit</a:t>
            </a:r>
            <a:endParaRPr lang="en-GB" altLang="en-US" dirty="0"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GB" altLang="en-US" dirty="0">
                <a:cs typeface="Times New Roman" pitchFamily="18" charset="0"/>
              </a:rPr>
              <a:t>La </a:t>
            </a:r>
            <a:r>
              <a:rPr lang="en-GB" altLang="en-US" dirty="0" err="1">
                <a:cs typeface="Times New Roman" pitchFamily="18" charset="0"/>
              </a:rPr>
              <a:t>vapeur</a:t>
            </a:r>
            <a:r>
              <a:rPr lang="en-GB" altLang="en-US" dirty="0">
                <a:cs typeface="Times New Roman" pitchFamily="18" charset="0"/>
              </a:rPr>
              <a:t> </a:t>
            </a:r>
            <a:r>
              <a:rPr lang="en-GB" altLang="en-US" dirty="0" err="1">
                <a:cs typeface="Times New Roman" pitchFamily="18" charset="0"/>
              </a:rPr>
              <a:t>d’eau</a:t>
            </a:r>
            <a:r>
              <a:rPr lang="en-GB" altLang="en-US" dirty="0">
                <a:cs typeface="Times New Roman" pitchFamily="18" charset="0"/>
              </a:rPr>
              <a:t> condense</a:t>
            </a:r>
          </a:p>
          <a:p>
            <a:pPr>
              <a:spcBef>
                <a:spcPct val="50000"/>
              </a:spcBef>
            </a:pPr>
            <a:r>
              <a:rPr lang="en-GB" altLang="en-US" dirty="0">
                <a:cs typeface="Times New Roman" pitchFamily="18" charset="0"/>
              </a:rPr>
              <a:t>Il y a des </a:t>
            </a:r>
            <a:r>
              <a:rPr lang="en-GB" altLang="en-US" dirty="0" err="1">
                <a:cs typeface="Times New Roman" pitchFamily="18" charset="0"/>
              </a:rPr>
              <a:t>nuages</a:t>
            </a:r>
            <a:r>
              <a:rPr lang="en-GB" altLang="en-US" dirty="0">
                <a:cs typeface="Times New Roman" pitchFamily="18" charset="0"/>
              </a:rPr>
              <a:t>……</a:t>
            </a:r>
          </a:p>
          <a:p>
            <a:pPr>
              <a:spcBef>
                <a:spcPct val="50000"/>
              </a:spcBef>
            </a:pPr>
            <a:r>
              <a:rPr lang="en-GB" altLang="en-US" dirty="0" err="1">
                <a:cs typeface="Times New Roman" pitchFamily="18" charset="0"/>
              </a:rPr>
              <a:t>Quand</a:t>
            </a:r>
            <a:r>
              <a:rPr lang="en-GB" altLang="en-US" dirty="0">
                <a:cs typeface="Times New Roman" pitchFamily="18" charset="0"/>
              </a:rPr>
              <a:t> le </a:t>
            </a:r>
            <a:r>
              <a:rPr lang="en-GB" altLang="en-US" dirty="0" err="1">
                <a:cs typeface="Times New Roman" pitchFamily="18" charset="0"/>
              </a:rPr>
              <a:t>poids</a:t>
            </a:r>
            <a:r>
              <a:rPr lang="en-GB" altLang="en-US" dirty="0">
                <a:cs typeface="Times New Roman" pitchFamily="18" charset="0"/>
              </a:rPr>
              <a:t> </a:t>
            </a:r>
            <a:r>
              <a:rPr lang="en-GB" altLang="en-US" dirty="0" err="1">
                <a:cs typeface="Times New Roman" pitchFamily="18" charset="0"/>
              </a:rPr>
              <a:t>d’eau</a:t>
            </a:r>
            <a:r>
              <a:rPr lang="en-GB" altLang="en-US" dirty="0">
                <a:cs typeface="Times New Roman" pitchFamily="18" charset="0"/>
              </a:rPr>
              <a:t> </a:t>
            </a:r>
            <a:r>
              <a:rPr lang="en-GB" altLang="en-US" dirty="0" err="1">
                <a:cs typeface="Times New Roman" pitchFamily="18" charset="0"/>
              </a:rPr>
              <a:t>devient</a:t>
            </a:r>
            <a:r>
              <a:rPr lang="en-GB" altLang="en-US" dirty="0">
                <a:cs typeface="Times New Roman" pitchFamily="18" charset="0"/>
              </a:rPr>
              <a:t> trop grand…..</a:t>
            </a:r>
            <a:r>
              <a:rPr lang="en-GB" altLang="en-US" dirty="0" err="1">
                <a:cs typeface="Times New Roman" pitchFamily="18" charset="0"/>
              </a:rPr>
              <a:t>il</a:t>
            </a:r>
            <a:r>
              <a:rPr lang="en-GB" altLang="en-US" dirty="0">
                <a:cs typeface="Times New Roman" pitchFamily="18" charset="0"/>
              </a:rPr>
              <a:t> </a:t>
            </a:r>
            <a:r>
              <a:rPr lang="en-GB" altLang="en-US" dirty="0" err="1">
                <a:cs typeface="Times New Roman" pitchFamily="18" charset="0"/>
              </a:rPr>
              <a:t>pleut</a:t>
            </a:r>
            <a:endParaRPr lang="en-GB" altLang="en-US" dirty="0"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GB" altLang="en-US" dirty="0"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2667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trees-in-wi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412776"/>
            <a:ext cx="3071813" cy="263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609600" y="304800"/>
            <a:ext cx="5042520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3600" b="1" dirty="0">
                <a:solidFill>
                  <a:srgbClr val="000000"/>
                </a:solidFill>
              </a:rPr>
              <a:t>Un anticyclone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3600" dirty="0">
                <a:solidFill>
                  <a:srgbClr val="000000"/>
                </a:solidFill>
              </a:rPr>
              <a:t>1. </a:t>
            </a:r>
            <a:r>
              <a:rPr lang="en-GB" altLang="en-US" sz="3600" dirty="0" err="1">
                <a:solidFill>
                  <a:srgbClr val="000000"/>
                </a:solidFill>
              </a:rPr>
              <a:t>L’air</a:t>
            </a:r>
            <a:r>
              <a:rPr lang="en-GB" altLang="en-US" sz="3600" dirty="0">
                <a:solidFill>
                  <a:srgbClr val="000000"/>
                </a:solidFill>
              </a:rPr>
              <a:t> </a:t>
            </a:r>
            <a:r>
              <a:rPr lang="en-GB" altLang="en-US" sz="3600" dirty="0" err="1">
                <a:solidFill>
                  <a:srgbClr val="000000"/>
                </a:solidFill>
              </a:rPr>
              <a:t>est</a:t>
            </a:r>
            <a:r>
              <a:rPr lang="en-GB" altLang="en-US" sz="3600" dirty="0">
                <a:solidFill>
                  <a:srgbClr val="000000"/>
                </a:solidFill>
              </a:rPr>
              <a:t> </a:t>
            </a:r>
            <a:r>
              <a:rPr lang="en-GB" altLang="en-US" sz="3600" dirty="0" err="1">
                <a:solidFill>
                  <a:srgbClr val="000000"/>
                </a:solidFill>
              </a:rPr>
              <a:t>froid</a:t>
            </a:r>
            <a:endParaRPr lang="en-GB" altLang="en-US" sz="3600" dirty="0">
              <a:solidFill>
                <a:srgbClr val="00000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3600" dirty="0">
                <a:solidFill>
                  <a:srgbClr val="000000"/>
                </a:solidFill>
              </a:rPr>
              <a:t>1 </a:t>
            </a:r>
            <a:r>
              <a:rPr lang="en-GB" altLang="en-US" sz="3600" dirty="0" err="1">
                <a:solidFill>
                  <a:srgbClr val="000000"/>
                </a:solidFill>
              </a:rPr>
              <a:t>l’air</a:t>
            </a:r>
            <a:r>
              <a:rPr lang="en-GB" altLang="en-US" sz="3600" dirty="0">
                <a:solidFill>
                  <a:srgbClr val="000000"/>
                </a:solidFill>
              </a:rPr>
              <a:t> descend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3600" dirty="0">
                <a:solidFill>
                  <a:srgbClr val="000000"/>
                </a:solidFill>
              </a:rPr>
              <a:t>2. </a:t>
            </a:r>
            <a:r>
              <a:rPr lang="en-GB" altLang="en-US" sz="3600" dirty="0" err="1">
                <a:solidFill>
                  <a:srgbClr val="000000"/>
                </a:solidFill>
              </a:rPr>
              <a:t>L’air</a:t>
            </a:r>
            <a:r>
              <a:rPr lang="en-GB" altLang="en-US" sz="3600" dirty="0">
                <a:solidFill>
                  <a:srgbClr val="000000"/>
                </a:solidFill>
              </a:rPr>
              <a:t> se </a:t>
            </a:r>
            <a:r>
              <a:rPr lang="en-GB" altLang="en-US" sz="3600" dirty="0" err="1">
                <a:solidFill>
                  <a:srgbClr val="000000"/>
                </a:solidFill>
              </a:rPr>
              <a:t>rechauff</a:t>
            </a:r>
            <a:r>
              <a:rPr lang="en-GB" altLang="en-US" sz="3600" dirty="0" err="1">
                <a:solidFill>
                  <a:srgbClr val="000000"/>
                </a:solidFill>
                <a:cs typeface="Times New Roman" pitchFamily="18" charset="0"/>
              </a:rPr>
              <a:t>e</a:t>
            </a:r>
            <a:endParaRPr lang="en-GB" altLang="en-US" sz="3600" dirty="0">
              <a:solidFill>
                <a:srgbClr val="000000"/>
              </a:solidFill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3600" dirty="0">
                <a:solidFill>
                  <a:srgbClr val="000000"/>
                </a:solidFill>
                <a:cs typeface="Times New Roman" pitchFamily="18" charset="0"/>
              </a:rPr>
              <a:t>3. Le </a:t>
            </a:r>
            <a:r>
              <a:rPr lang="en-GB" altLang="en-US" sz="3600" dirty="0" err="1">
                <a:solidFill>
                  <a:srgbClr val="000000"/>
                </a:solidFill>
                <a:cs typeface="Times New Roman" pitchFamily="18" charset="0"/>
              </a:rPr>
              <a:t>vapeur</a:t>
            </a:r>
            <a:r>
              <a:rPr lang="en-GB" altLang="en-US" sz="36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altLang="en-US" sz="3600" dirty="0" err="1">
                <a:solidFill>
                  <a:srgbClr val="000000"/>
                </a:solidFill>
                <a:cs typeface="Times New Roman" pitchFamily="18" charset="0"/>
              </a:rPr>
              <a:t>s’évapore</a:t>
            </a:r>
            <a:endParaRPr lang="en-GB" altLang="en-US" sz="3600" dirty="0">
              <a:solidFill>
                <a:srgbClr val="000000"/>
              </a:solidFill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3600" dirty="0">
                <a:solidFill>
                  <a:srgbClr val="000000"/>
                </a:solidFill>
                <a:cs typeface="Times New Roman" pitchFamily="18" charset="0"/>
              </a:rPr>
              <a:t>4. Il </a:t>
            </a:r>
            <a:r>
              <a:rPr lang="en-GB" altLang="en-US" sz="3600" dirty="0" err="1">
                <a:solidFill>
                  <a:srgbClr val="000000"/>
                </a:solidFill>
                <a:cs typeface="Times New Roman" pitchFamily="18" charset="0"/>
              </a:rPr>
              <a:t>n’y</a:t>
            </a:r>
            <a:r>
              <a:rPr lang="en-GB" altLang="en-US" sz="3600" dirty="0">
                <a:solidFill>
                  <a:srgbClr val="000000"/>
                </a:solidFill>
                <a:cs typeface="Times New Roman" pitchFamily="18" charset="0"/>
              </a:rPr>
              <a:t> a pas de </a:t>
            </a:r>
            <a:r>
              <a:rPr lang="en-GB" altLang="en-US" sz="3600" dirty="0" err="1">
                <a:solidFill>
                  <a:srgbClr val="000000"/>
                </a:solidFill>
                <a:cs typeface="Times New Roman" pitchFamily="18" charset="0"/>
              </a:rPr>
              <a:t>nuages</a:t>
            </a:r>
            <a:endParaRPr lang="en-GB" altLang="en-US" sz="3600" dirty="0">
              <a:solidFill>
                <a:srgbClr val="000000"/>
              </a:solidFill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3600" dirty="0">
                <a:solidFill>
                  <a:srgbClr val="000000"/>
                </a:solidFill>
                <a:cs typeface="Times New Roman" pitchFamily="18" charset="0"/>
              </a:rPr>
              <a:t>5.Il </a:t>
            </a:r>
            <a:r>
              <a:rPr lang="en-GB" altLang="en-US" sz="3600" dirty="0" err="1">
                <a:solidFill>
                  <a:srgbClr val="000000"/>
                </a:solidFill>
                <a:cs typeface="Times New Roman" pitchFamily="18" charset="0"/>
              </a:rPr>
              <a:t>n’y</a:t>
            </a:r>
            <a:r>
              <a:rPr lang="en-GB" altLang="en-US" sz="3600" dirty="0">
                <a:solidFill>
                  <a:srgbClr val="000000"/>
                </a:solidFill>
                <a:cs typeface="Times New Roman" pitchFamily="18" charset="0"/>
              </a:rPr>
              <a:t> a pas beaucoup de vent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GB" alt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86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0" name="Group 8"/>
          <p:cNvGrpSpPr>
            <a:grpSpLocks/>
          </p:cNvGrpSpPr>
          <p:nvPr/>
        </p:nvGrpSpPr>
        <p:grpSpPr bwMode="auto">
          <a:xfrm>
            <a:off x="92075" y="2895600"/>
            <a:ext cx="8961438" cy="1068388"/>
            <a:chOff x="0" y="0"/>
            <a:chExt cx="5645" cy="673"/>
          </a:xfrm>
        </p:grpSpPr>
        <p:sp>
          <p:nvSpPr>
            <p:cNvPr id="3074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5285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GB"/>
            </a:p>
          </p:txBody>
        </p:sp>
        <p:grpSp>
          <p:nvGrpSpPr>
            <p:cNvPr id="3079" name="Group 7"/>
            <p:cNvGrpSpPr>
              <a:grpSpLocks/>
            </p:cNvGrpSpPr>
            <p:nvPr/>
          </p:nvGrpSpPr>
          <p:grpSpPr bwMode="auto">
            <a:xfrm>
              <a:off x="0" y="0"/>
              <a:ext cx="5645" cy="673"/>
              <a:chOff x="0" y="0"/>
              <a:chExt cx="5645" cy="673"/>
            </a:xfrm>
          </p:grpSpPr>
          <p:sp>
            <p:nvSpPr>
              <p:cNvPr id="3075" name="Rectangle 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593" cy="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  <p:grpSp>
            <p:nvGrpSpPr>
              <p:cNvPr id="3078" name="Group 6"/>
              <p:cNvGrpSpPr>
                <a:grpSpLocks/>
              </p:cNvGrpSpPr>
              <p:nvPr/>
            </p:nvGrpSpPr>
            <p:grpSpPr bwMode="auto">
              <a:xfrm>
                <a:off x="0" y="0"/>
                <a:ext cx="5645" cy="673"/>
                <a:chOff x="0" y="0"/>
                <a:chExt cx="5645" cy="673"/>
              </a:xfrm>
            </p:grpSpPr>
            <p:sp>
              <p:nvSpPr>
                <p:cNvPr id="3076" name="Rectangle 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65" cy="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GB"/>
                </a:p>
              </p:txBody>
            </p:sp>
            <p:sp>
              <p:nvSpPr>
                <p:cNvPr id="3077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5645" cy="67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altLang="en-US" sz="2000">
                    <a:solidFill>
                      <a:srgbClr val="003386"/>
                    </a:solidFill>
                    <a:latin typeface="Verdana" pitchFamily="34" charset="0"/>
                  </a:endParaRPr>
                </a:p>
                <a:p>
                  <a:pPr eaLnBrk="0" hangingPunct="0"/>
                  <a:endParaRPr lang="en-GB" altLang="en-US" sz="2000"/>
                </a:p>
              </p:txBody>
            </p:sp>
          </p:grpSp>
        </p:grpSp>
      </p:grpSp>
      <p:pic>
        <p:nvPicPr>
          <p:cNvPr id="3082" name="Picture 10" descr="hig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04800"/>
            <a:ext cx="3017838" cy="540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1447800" y="2133600"/>
            <a:ext cx="6019800" cy="435927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000" b="1">
                <a:solidFill>
                  <a:srgbClr val="003386"/>
                </a:solidFill>
                <a:latin typeface="Verdana" pitchFamily="34" charset="0"/>
              </a:rPr>
              <a:t>A : Anticyclone</a:t>
            </a:r>
            <a:r>
              <a:rPr lang="en-GB" altLang="en-US" sz="2000">
                <a:solidFill>
                  <a:srgbClr val="003386"/>
                </a:solidFill>
                <a:latin typeface="Verdana" pitchFamily="34" charset="0"/>
              </a:rPr>
              <a:t/>
            </a:r>
            <a:br>
              <a:rPr lang="en-GB" altLang="en-US" sz="2000">
                <a:solidFill>
                  <a:srgbClr val="003386"/>
                </a:solidFill>
                <a:latin typeface="Verdana" pitchFamily="34" charset="0"/>
              </a:rPr>
            </a:br>
            <a:r>
              <a:rPr lang="en-GB" altLang="en-US" sz="2000">
                <a:solidFill>
                  <a:srgbClr val="003386"/>
                </a:solidFill>
                <a:latin typeface="Verdana" pitchFamily="34" charset="0"/>
              </a:rPr>
              <a:t>Un anticyclone est un centre de </a:t>
            </a:r>
            <a:r>
              <a:rPr lang="en-GB" altLang="en-US" sz="2000" b="1">
                <a:solidFill>
                  <a:srgbClr val="003386"/>
                </a:solidFill>
                <a:latin typeface="Verdana" pitchFamily="34" charset="0"/>
              </a:rPr>
              <a:t>hautes pressions</a:t>
            </a:r>
            <a:r>
              <a:rPr lang="en-GB" altLang="en-US" sz="2000">
                <a:solidFill>
                  <a:srgbClr val="003386"/>
                </a:solidFill>
                <a:latin typeface="Verdana" pitchFamily="34" charset="0"/>
              </a:rPr>
              <a:t>, supérieures à 1015 hPa. </a:t>
            </a:r>
          </a:p>
          <a:p>
            <a:r>
              <a:rPr lang="en-GB" altLang="en-US" sz="2000">
                <a:solidFill>
                  <a:srgbClr val="003386"/>
                </a:solidFill>
                <a:latin typeface="Verdana" pitchFamily="34" charset="0"/>
              </a:rPr>
              <a:t>Il est lié à de </a:t>
            </a:r>
            <a:r>
              <a:rPr lang="en-GB" altLang="en-US" sz="2000" b="1">
                <a:solidFill>
                  <a:srgbClr val="003386"/>
                </a:solidFill>
                <a:latin typeface="Verdana" pitchFamily="34" charset="0"/>
              </a:rPr>
              <a:t>l'air subsident (descendant),</a:t>
            </a:r>
            <a:r>
              <a:rPr lang="en-GB" altLang="en-US" sz="2000">
                <a:solidFill>
                  <a:srgbClr val="003386"/>
                </a:solidFill>
                <a:latin typeface="Verdana" pitchFamily="34" charset="0"/>
              </a:rPr>
              <a:t> empêchant donc la formation de nuages. </a:t>
            </a:r>
          </a:p>
          <a:p>
            <a:r>
              <a:rPr lang="en-GB" altLang="en-US" sz="2000">
                <a:solidFill>
                  <a:srgbClr val="003386"/>
                </a:solidFill>
                <a:latin typeface="Verdana" pitchFamily="34" charset="0"/>
              </a:rPr>
              <a:t>C'est généralement </a:t>
            </a:r>
            <a:r>
              <a:rPr lang="en-GB" altLang="en-US" sz="2000" b="1">
                <a:solidFill>
                  <a:srgbClr val="003386"/>
                </a:solidFill>
                <a:latin typeface="Verdana" pitchFamily="34" charset="0"/>
              </a:rPr>
              <a:t>le beau temps</a:t>
            </a:r>
            <a:r>
              <a:rPr lang="en-GB" altLang="en-US" sz="2000">
                <a:solidFill>
                  <a:srgbClr val="003386"/>
                </a:solidFill>
                <a:latin typeface="Verdana" pitchFamily="34" charset="0"/>
              </a:rPr>
              <a:t> qui s'impose. </a:t>
            </a:r>
          </a:p>
          <a:p>
            <a:r>
              <a:rPr lang="en-GB" altLang="en-US" sz="2000">
                <a:solidFill>
                  <a:srgbClr val="003386"/>
                </a:solidFill>
                <a:latin typeface="Verdana" pitchFamily="34" charset="0"/>
              </a:rPr>
              <a:t>Ca n'est pas toujours vrai en automne et en hiver lorsque l'absence de vent maintient beaucoup d'humidité et des nuages bas.</a:t>
            </a:r>
          </a:p>
          <a:p>
            <a:r>
              <a:rPr lang="en-GB" altLang="en-US" sz="2000">
                <a:solidFill>
                  <a:srgbClr val="003386"/>
                </a:solidFill>
                <a:latin typeface="Verdana" pitchFamily="34" charset="0"/>
              </a:rPr>
              <a:t> </a:t>
            </a:r>
            <a:r>
              <a:rPr lang="en-GB" altLang="en-US" sz="2000" b="1">
                <a:solidFill>
                  <a:srgbClr val="003386"/>
                </a:solidFill>
                <a:latin typeface="Verdana" pitchFamily="34" charset="0"/>
              </a:rPr>
              <a:t>Le vent tourne dans le sens des aiguilles d'une montre</a:t>
            </a:r>
            <a:r>
              <a:rPr lang="en-GB" altLang="en-US" sz="2000">
                <a:solidFill>
                  <a:srgbClr val="003386"/>
                </a:solidFill>
                <a:latin typeface="Verdana" pitchFamily="34" charset="0"/>
              </a:rPr>
              <a:t> autour d'un anticyclone.</a:t>
            </a:r>
          </a:p>
        </p:txBody>
      </p:sp>
    </p:spTree>
    <p:extLst>
      <p:ext uri="{BB962C8B-B14F-4D97-AF65-F5344CB8AC3E}">
        <p14:creationId xmlns:p14="http://schemas.microsoft.com/office/powerpoint/2010/main" val="79857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https://www.youtube.com/watch?v=eDi8W4tAZOs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https://www.youtube.com/watch?v=1hDRIZEfO14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266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Qu-</a:t>
            </a:r>
            <a:r>
              <a:rPr lang="en-GB" dirty="0" err="1" smtClean="0"/>
              <a:t>est</a:t>
            </a:r>
            <a:r>
              <a:rPr lang="en-GB" dirty="0" smtClean="0"/>
              <a:t>-</a:t>
            </a:r>
            <a:r>
              <a:rPr lang="en-GB" dirty="0" err="1" smtClean="0"/>
              <a:t>ce</a:t>
            </a:r>
            <a:r>
              <a:rPr lang="en-GB" dirty="0" smtClean="0"/>
              <a:t> que </a:t>
            </a:r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avez</a:t>
            </a:r>
            <a:r>
              <a:rPr lang="en-GB" dirty="0" smtClean="0"/>
              <a:t> </a:t>
            </a:r>
            <a:r>
              <a:rPr lang="en-GB" dirty="0" err="1" smtClean="0"/>
              <a:t>dessiné</a:t>
            </a:r>
            <a:r>
              <a:rPr lang="en-GB" dirty="0" smtClean="0"/>
              <a:t> ?</a:t>
            </a:r>
          </a:p>
          <a:p>
            <a:endParaRPr lang="en-GB" dirty="0"/>
          </a:p>
          <a:p>
            <a:r>
              <a:rPr lang="en-GB" dirty="0" smtClean="0"/>
              <a:t>Le </a:t>
            </a:r>
            <a:r>
              <a:rPr lang="en-GB" dirty="0" err="1" smtClean="0"/>
              <a:t>chameau</a:t>
            </a:r>
            <a:r>
              <a:rPr lang="en-GB" dirty="0" smtClean="0"/>
              <a:t>? Le </a:t>
            </a:r>
            <a:r>
              <a:rPr lang="en-GB" dirty="0" err="1" smtClean="0"/>
              <a:t>soleil</a:t>
            </a:r>
            <a:r>
              <a:rPr lang="en-GB" dirty="0" smtClean="0"/>
              <a:t>?  Le sable ? Le cactus?</a:t>
            </a:r>
          </a:p>
          <a:p>
            <a:r>
              <a:rPr lang="en-GB" dirty="0" smtClean="0"/>
              <a:t>Le scorpion? La </a:t>
            </a:r>
            <a:r>
              <a:rPr lang="en-GB" dirty="0" err="1" smtClean="0"/>
              <a:t>pyramide</a:t>
            </a:r>
            <a:r>
              <a:rPr lang="en-GB" dirty="0" smtClean="0"/>
              <a:t>? Le serpent?</a:t>
            </a:r>
          </a:p>
          <a:p>
            <a:r>
              <a:rPr lang="en-GB" dirty="0" smtClean="0"/>
              <a:t>Le </a:t>
            </a:r>
            <a:r>
              <a:rPr lang="en-GB" dirty="0" err="1" smtClean="0"/>
              <a:t>palmier?le</a:t>
            </a:r>
            <a:r>
              <a:rPr lang="en-GB" dirty="0" smtClean="0"/>
              <a:t> </a:t>
            </a:r>
            <a:r>
              <a:rPr lang="en-GB" dirty="0" err="1" smtClean="0"/>
              <a:t>lézard</a:t>
            </a:r>
            <a:r>
              <a:rPr lang="en-GB" dirty="0" smtClean="0"/>
              <a:t>?  le dune de sable?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686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Où</a:t>
            </a:r>
            <a:r>
              <a:rPr lang="en-GB" dirty="0"/>
              <a:t> </a:t>
            </a:r>
            <a:r>
              <a:rPr lang="en-GB" dirty="0" err="1"/>
              <a:t>sont</a:t>
            </a:r>
            <a:r>
              <a:rPr lang="en-GB" dirty="0"/>
              <a:t> les </a:t>
            </a:r>
            <a:r>
              <a:rPr lang="en-GB" dirty="0" err="1"/>
              <a:t>déserts</a:t>
            </a:r>
            <a:r>
              <a:rPr lang="en-GB" dirty="0"/>
              <a:t>?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69161"/>
            <a:ext cx="8229600" cy="1257002"/>
          </a:xfrm>
        </p:spPr>
        <p:txBody>
          <a:bodyPr>
            <a:normAutofit fontScale="25000" lnSpcReduction="20000"/>
          </a:bodyPr>
          <a:lstStyle/>
          <a:p>
            <a:r>
              <a:rPr lang="en-GB" sz="11200" dirty="0" err="1" smtClean="0"/>
              <a:t>Où</a:t>
            </a:r>
            <a:r>
              <a:rPr lang="en-GB" sz="11200" dirty="0" smtClean="0"/>
              <a:t> </a:t>
            </a:r>
            <a:r>
              <a:rPr lang="en-GB" sz="11200" dirty="0" err="1" smtClean="0"/>
              <a:t>est</a:t>
            </a:r>
            <a:r>
              <a:rPr lang="en-GB" sz="11200" dirty="0" smtClean="0"/>
              <a:t> </a:t>
            </a:r>
            <a:r>
              <a:rPr lang="en-GB" sz="11200" dirty="0" err="1" smtClean="0"/>
              <a:t>L’Antarctique</a:t>
            </a:r>
            <a:r>
              <a:rPr lang="en-GB" sz="11200" dirty="0" smtClean="0"/>
              <a:t>?</a:t>
            </a:r>
          </a:p>
          <a:p>
            <a:r>
              <a:rPr lang="en-GB" sz="11200" dirty="0" err="1" smtClean="0"/>
              <a:t>Où</a:t>
            </a:r>
            <a:r>
              <a:rPr lang="en-GB" sz="11200" dirty="0" smtClean="0"/>
              <a:t> </a:t>
            </a:r>
            <a:r>
              <a:rPr lang="en-GB" sz="11200" dirty="0" err="1" smtClean="0"/>
              <a:t>est</a:t>
            </a:r>
            <a:r>
              <a:rPr lang="en-GB" sz="11200" dirty="0" smtClean="0"/>
              <a:t> Le Kalahari?   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de </a:t>
            </a:r>
            <a:r>
              <a:rPr lang="en-GB" sz="11200" dirty="0" err="1" smtClean="0"/>
              <a:t>L’Amérique</a:t>
            </a:r>
            <a:r>
              <a:rPr lang="en-GB" sz="11200" dirty="0" smtClean="0"/>
              <a:t> du Nord   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de </a:t>
            </a:r>
            <a:r>
              <a:rPr lang="en-GB" sz="11200" dirty="0" err="1" smtClean="0"/>
              <a:t>l’Asie</a:t>
            </a:r>
            <a:r>
              <a:rPr lang="en-GB" sz="11200" dirty="0" smtClean="0"/>
              <a:t> </a:t>
            </a:r>
            <a:r>
              <a:rPr lang="en-GB" sz="11200" dirty="0" err="1" smtClean="0"/>
              <a:t>centrale</a:t>
            </a:r>
            <a:r>
              <a:rPr lang="en-GB" sz="11200" dirty="0" smtClean="0"/>
              <a:t>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de </a:t>
            </a:r>
            <a:r>
              <a:rPr lang="en-GB" sz="11200" dirty="0" err="1" smtClean="0"/>
              <a:t>Taklamakan</a:t>
            </a:r>
            <a:r>
              <a:rPr lang="en-GB" sz="11200" dirty="0" smtClean="0"/>
              <a:t>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de Gobi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de </a:t>
            </a:r>
            <a:r>
              <a:rPr lang="en-GB" sz="11200" dirty="0" err="1" smtClean="0"/>
              <a:t>L’Australie</a:t>
            </a:r>
            <a:endParaRPr lang="en-GB" sz="11200" dirty="0" smtClean="0"/>
          </a:p>
          <a:p>
            <a:r>
              <a:rPr lang="en-GB" sz="11200" smtClean="0"/>
              <a:t>Atacama Sahara </a:t>
            </a:r>
            <a:r>
              <a:rPr lang="en-GB" sz="11200" dirty="0" err="1" smtClean="0"/>
              <a:t>Désert</a:t>
            </a:r>
            <a:r>
              <a:rPr lang="en-GB" sz="11200" dirty="0"/>
              <a:t> </a:t>
            </a:r>
            <a:r>
              <a:rPr lang="en-GB" sz="11200" dirty="0" smtClean="0"/>
              <a:t> Namib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</a:t>
            </a:r>
            <a:r>
              <a:rPr lang="en-GB" sz="11200" dirty="0" err="1" smtClean="0"/>
              <a:t>d’Arabie</a:t>
            </a:r>
            <a:r>
              <a:rPr lang="en-GB" sz="11200" dirty="0" smtClean="0"/>
              <a:t> </a:t>
            </a:r>
          </a:p>
          <a:p>
            <a:endParaRPr lang="en-GB" sz="8000" dirty="0" smtClean="0"/>
          </a:p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1026" name="Picture 2" descr="H:\My Pictures\carte-monde-desert-gran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1971"/>
            <a:ext cx="9144000" cy="3477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89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err="1" smtClean="0"/>
              <a:t>Où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les </a:t>
            </a:r>
            <a:r>
              <a:rPr lang="en-GB" dirty="0" err="1" smtClean="0"/>
              <a:t>déserts</a:t>
            </a:r>
            <a:r>
              <a:rPr lang="en-GB" dirty="0" smtClean="0"/>
              <a:t>?</a:t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dirty="0" err="1" smtClean="0"/>
              <a:t>Vrai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faux?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92696"/>
            <a:ext cx="8568952" cy="6408712"/>
          </a:xfrm>
          <a:ln>
            <a:solidFill>
              <a:srgbClr val="FF0000"/>
            </a:solidFill>
          </a:ln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GB" sz="5900" dirty="0" smtClean="0"/>
          </a:p>
          <a:p>
            <a:pPr lvl="0"/>
            <a:r>
              <a:rPr lang="en-GB" sz="5900" dirty="0" err="1" smtClean="0"/>
              <a:t>Tous</a:t>
            </a:r>
            <a:r>
              <a:rPr lang="en-GB" sz="5900" dirty="0" smtClean="0"/>
              <a:t> </a:t>
            </a:r>
            <a:r>
              <a:rPr lang="en-GB" sz="5900" dirty="0"/>
              <a:t>les </a:t>
            </a:r>
            <a:r>
              <a:rPr lang="en-GB" sz="5900" dirty="0" err="1"/>
              <a:t>déserts</a:t>
            </a:r>
            <a:r>
              <a:rPr lang="en-GB" sz="5900" dirty="0"/>
              <a:t> </a:t>
            </a:r>
            <a:r>
              <a:rPr lang="en-GB" sz="5900" dirty="0" err="1" smtClean="0"/>
              <a:t>sont</a:t>
            </a:r>
            <a:r>
              <a:rPr lang="en-GB" sz="5900" dirty="0" smtClean="0"/>
              <a:t> </a:t>
            </a:r>
            <a:r>
              <a:rPr lang="en-GB" sz="5900" dirty="0" err="1"/>
              <a:t>chauds</a:t>
            </a:r>
            <a:r>
              <a:rPr lang="en-GB" sz="5900" dirty="0" smtClean="0"/>
              <a:t>.</a:t>
            </a:r>
            <a:endParaRPr lang="en-GB" sz="5900" dirty="0"/>
          </a:p>
          <a:p>
            <a:pPr lvl="0"/>
            <a:r>
              <a:rPr lang="en-GB" sz="5900" dirty="0" smtClean="0"/>
              <a:t>Les </a:t>
            </a:r>
            <a:r>
              <a:rPr lang="en-GB" sz="5900" dirty="0" err="1"/>
              <a:t>déserts</a:t>
            </a:r>
            <a:r>
              <a:rPr lang="en-GB" sz="5900" dirty="0"/>
              <a:t> </a:t>
            </a:r>
            <a:r>
              <a:rPr lang="en-GB" sz="5900" dirty="0" err="1"/>
              <a:t>couvrent</a:t>
            </a:r>
            <a:r>
              <a:rPr lang="en-GB" sz="5900" dirty="0"/>
              <a:t> un demi </a:t>
            </a:r>
            <a:r>
              <a:rPr lang="en-GB" sz="5900" dirty="0" smtClean="0"/>
              <a:t>(½)de </a:t>
            </a:r>
            <a:r>
              <a:rPr lang="en-GB" sz="5900" dirty="0"/>
              <a:t>la surface des continents.</a:t>
            </a:r>
          </a:p>
          <a:p>
            <a:pPr lvl="0"/>
            <a:r>
              <a:rPr lang="en-GB" sz="5900" dirty="0"/>
              <a:t>Un  </a:t>
            </a:r>
            <a:r>
              <a:rPr lang="en-GB" sz="5900" dirty="0" err="1"/>
              <a:t>désert</a:t>
            </a:r>
            <a:r>
              <a:rPr lang="en-GB" sz="5900" dirty="0"/>
              <a:t> </a:t>
            </a:r>
            <a:r>
              <a:rPr lang="en-GB" sz="5900" dirty="0" err="1"/>
              <a:t>n’a</a:t>
            </a:r>
            <a:r>
              <a:rPr lang="en-GB" sz="5900" dirty="0"/>
              <a:t> pas beaucoup de </a:t>
            </a:r>
            <a:r>
              <a:rPr lang="en-GB" sz="5900" dirty="0" err="1"/>
              <a:t>pluie</a:t>
            </a:r>
            <a:r>
              <a:rPr lang="en-GB" sz="5900" dirty="0"/>
              <a:t>.</a:t>
            </a:r>
          </a:p>
          <a:p>
            <a:pPr lvl="0"/>
            <a:r>
              <a:rPr lang="en-GB" sz="5900" dirty="0"/>
              <a:t>Il y a des </a:t>
            </a:r>
            <a:r>
              <a:rPr lang="en-GB" sz="5900" dirty="0" err="1"/>
              <a:t>déserts</a:t>
            </a:r>
            <a:r>
              <a:rPr lang="en-GB" sz="5900" dirty="0"/>
              <a:t> </a:t>
            </a:r>
            <a:r>
              <a:rPr lang="en-GB" sz="5900" dirty="0" err="1"/>
              <a:t>en</a:t>
            </a:r>
            <a:r>
              <a:rPr lang="en-GB" sz="5900" dirty="0"/>
              <a:t> Europe.</a:t>
            </a:r>
          </a:p>
          <a:p>
            <a:pPr lvl="0"/>
            <a:r>
              <a:rPr lang="en-GB" sz="5900" dirty="0"/>
              <a:t>La </a:t>
            </a:r>
            <a:r>
              <a:rPr lang="en-GB" sz="5900" dirty="0" err="1"/>
              <a:t>température</a:t>
            </a:r>
            <a:r>
              <a:rPr lang="en-GB" sz="5900" dirty="0"/>
              <a:t> </a:t>
            </a:r>
            <a:r>
              <a:rPr lang="en-GB" sz="5900" dirty="0" err="1"/>
              <a:t>dans</a:t>
            </a:r>
            <a:r>
              <a:rPr lang="en-GB" sz="5900" dirty="0"/>
              <a:t> le Sahara </a:t>
            </a:r>
            <a:r>
              <a:rPr lang="en-GB" sz="5900" dirty="0" err="1"/>
              <a:t>est</a:t>
            </a:r>
            <a:r>
              <a:rPr lang="en-GB" sz="5900" dirty="0"/>
              <a:t> plus de 78˚C.</a:t>
            </a:r>
          </a:p>
          <a:p>
            <a:pPr lvl="0"/>
            <a:r>
              <a:rPr lang="en-GB" sz="5900" dirty="0" err="1"/>
              <a:t>Quelques</a:t>
            </a:r>
            <a:r>
              <a:rPr lang="en-GB" sz="5900" dirty="0"/>
              <a:t> </a:t>
            </a:r>
            <a:r>
              <a:rPr lang="en-GB" sz="5900" dirty="0" err="1"/>
              <a:t>fois</a:t>
            </a:r>
            <a:r>
              <a:rPr lang="en-GB" sz="5900" dirty="0"/>
              <a:t> la </a:t>
            </a:r>
            <a:r>
              <a:rPr lang="en-GB" sz="5900" dirty="0" err="1"/>
              <a:t>température</a:t>
            </a:r>
            <a:r>
              <a:rPr lang="en-GB" sz="5900" dirty="0"/>
              <a:t> du </a:t>
            </a:r>
            <a:r>
              <a:rPr lang="en-GB" sz="5900" dirty="0" err="1"/>
              <a:t>désert</a:t>
            </a:r>
            <a:r>
              <a:rPr lang="en-GB" sz="5900" dirty="0"/>
              <a:t> </a:t>
            </a:r>
            <a:r>
              <a:rPr lang="en-GB" sz="5900" dirty="0" err="1"/>
              <a:t>polaire</a:t>
            </a:r>
            <a:r>
              <a:rPr lang="en-GB" sz="5900" dirty="0"/>
              <a:t> </a:t>
            </a:r>
            <a:r>
              <a:rPr lang="en-GB" sz="5900" dirty="0" err="1"/>
              <a:t>est</a:t>
            </a:r>
            <a:r>
              <a:rPr lang="en-GB" sz="5900" dirty="0"/>
              <a:t>  -50˚C</a:t>
            </a:r>
          </a:p>
          <a:p>
            <a:pPr lvl="0"/>
            <a:r>
              <a:rPr lang="en-GB" sz="5900" dirty="0"/>
              <a:t>Le Kalahari et le Namib </a:t>
            </a:r>
            <a:r>
              <a:rPr lang="en-GB" sz="5900" dirty="0" err="1"/>
              <a:t>sont</a:t>
            </a:r>
            <a:r>
              <a:rPr lang="en-GB" sz="5900" dirty="0"/>
              <a:t> les </a:t>
            </a:r>
            <a:r>
              <a:rPr lang="en-GB" sz="5900" dirty="0" err="1"/>
              <a:t>déserts</a:t>
            </a:r>
            <a:r>
              <a:rPr lang="en-GB" sz="5900" dirty="0"/>
              <a:t> </a:t>
            </a:r>
            <a:r>
              <a:rPr lang="en-GB" sz="5900" dirty="0" err="1"/>
              <a:t>polaires</a:t>
            </a:r>
            <a:r>
              <a:rPr lang="en-GB" sz="5900" dirty="0"/>
              <a:t>.</a:t>
            </a:r>
          </a:p>
          <a:p>
            <a:pPr lvl="0"/>
            <a:r>
              <a:rPr lang="en-GB" sz="5900" dirty="0"/>
              <a:t>L</a:t>
            </a:r>
            <a:r>
              <a:rPr lang="en-GB" sz="5900" dirty="0" smtClean="0"/>
              <a:t>’ </a:t>
            </a:r>
            <a:r>
              <a:rPr lang="en-GB" sz="5900" dirty="0" err="1" smtClean="0"/>
              <a:t>Antarctique</a:t>
            </a:r>
            <a:r>
              <a:rPr lang="en-GB" sz="5900" dirty="0" smtClean="0"/>
              <a:t> </a:t>
            </a:r>
            <a:r>
              <a:rPr lang="en-GB" sz="5900" dirty="0" err="1"/>
              <a:t>est</a:t>
            </a:r>
            <a:r>
              <a:rPr lang="en-GB" sz="5900" dirty="0"/>
              <a:t> un  </a:t>
            </a:r>
            <a:r>
              <a:rPr lang="en-GB" sz="5900" dirty="0" err="1"/>
              <a:t>désert</a:t>
            </a:r>
            <a:r>
              <a:rPr lang="en-GB" sz="5900" dirty="0"/>
              <a:t> </a:t>
            </a:r>
            <a:r>
              <a:rPr lang="en-GB" sz="5900" dirty="0" err="1"/>
              <a:t>polaire</a:t>
            </a:r>
            <a:endParaRPr lang="en-GB" sz="5900" dirty="0"/>
          </a:p>
          <a:p>
            <a:pPr lvl="0"/>
            <a:r>
              <a:rPr lang="en-GB" sz="5900" dirty="0"/>
              <a:t>Il </a:t>
            </a:r>
            <a:r>
              <a:rPr lang="en-GB" sz="5900" dirty="0" err="1"/>
              <a:t>n’y</a:t>
            </a:r>
            <a:r>
              <a:rPr lang="en-GB" sz="5900" dirty="0"/>
              <a:t> a pas de </a:t>
            </a:r>
            <a:r>
              <a:rPr lang="en-GB" sz="5900" dirty="0" err="1" smtClean="0"/>
              <a:t>nuages</a:t>
            </a:r>
            <a:r>
              <a:rPr lang="en-GB" sz="5900" dirty="0" smtClean="0"/>
              <a:t>  </a:t>
            </a:r>
            <a:r>
              <a:rPr lang="en-GB" sz="5900" dirty="0" err="1"/>
              <a:t>dans</a:t>
            </a:r>
            <a:r>
              <a:rPr lang="en-GB" sz="5900" dirty="0"/>
              <a:t> le </a:t>
            </a:r>
            <a:r>
              <a:rPr lang="en-GB" sz="5900" dirty="0" err="1"/>
              <a:t>désert</a:t>
            </a:r>
            <a:r>
              <a:rPr lang="en-GB" sz="5900" dirty="0"/>
              <a:t>.</a:t>
            </a:r>
          </a:p>
          <a:p>
            <a:r>
              <a:rPr lang="en-GB" sz="5900" dirty="0"/>
              <a:t>10.Les </a:t>
            </a:r>
            <a:r>
              <a:rPr lang="en-GB" sz="5900" dirty="0" err="1"/>
              <a:t>déserts</a:t>
            </a:r>
            <a:r>
              <a:rPr lang="en-GB" sz="5900" dirty="0"/>
              <a:t> </a:t>
            </a:r>
            <a:r>
              <a:rPr lang="en-GB" sz="5900" dirty="0" err="1"/>
              <a:t>côtier</a:t>
            </a:r>
            <a:r>
              <a:rPr lang="en-GB" sz="5900" dirty="0"/>
              <a:t> </a:t>
            </a:r>
            <a:r>
              <a:rPr lang="en-GB" sz="5900" dirty="0" err="1"/>
              <a:t>sont</a:t>
            </a:r>
            <a:r>
              <a:rPr lang="en-GB" sz="5900" dirty="0"/>
              <a:t> </a:t>
            </a:r>
            <a:r>
              <a:rPr lang="en-GB" sz="5900" dirty="0" err="1"/>
              <a:t>près</a:t>
            </a:r>
            <a:r>
              <a:rPr lang="en-GB" sz="5900" dirty="0"/>
              <a:t> de courants </a:t>
            </a:r>
            <a:r>
              <a:rPr lang="en-GB" sz="5900" dirty="0" err="1"/>
              <a:t>froids</a:t>
            </a:r>
            <a:r>
              <a:rPr lang="en-GB" sz="5900" dirty="0"/>
              <a:t>.</a:t>
            </a:r>
          </a:p>
          <a:p>
            <a:r>
              <a:rPr lang="en-GB" sz="5900" dirty="0"/>
              <a:t>11 La </a:t>
            </a:r>
            <a:r>
              <a:rPr lang="en-GB" sz="5900" dirty="0" err="1"/>
              <a:t>végétation</a:t>
            </a:r>
            <a:r>
              <a:rPr lang="en-GB" sz="5900" dirty="0"/>
              <a:t> </a:t>
            </a:r>
            <a:r>
              <a:rPr lang="en-GB" sz="5900" dirty="0" err="1"/>
              <a:t>est</a:t>
            </a:r>
            <a:r>
              <a:rPr lang="en-GB" sz="5900" dirty="0"/>
              <a:t> rare </a:t>
            </a:r>
            <a:r>
              <a:rPr lang="en-GB" sz="5900" dirty="0" err="1"/>
              <a:t>dans</a:t>
            </a:r>
            <a:r>
              <a:rPr lang="en-GB" sz="5900" dirty="0"/>
              <a:t> le </a:t>
            </a:r>
            <a:r>
              <a:rPr lang="en-GB" sz="5900" dirty="0" err="1"/>
              <a:t>désert</a:t>
            </a:r>
            <a:r>
              <a:rPr lang="en-GB" sz="5900" dirty="0"/>
              <a:t>.</a:t>
            </a:r>
          </a:p>
          <a:p>
            <a:r>
              <a:rPr lang="en-GB" dirty="0"/>
              <a:t> 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267" y="682079"/>
            <a:ext cx="1369690" cy="946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 descr="ag00503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24521" y="2204864"/>
            <a:ext cx="827323" cy="5572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6149237" y="2204864"/>
            <a:ext cx="827323" cy="5572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49238" y="2204864"/>
            <a:ext cx="827323" cy="5572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793" y="4871720"/>
            <a:ext cx="1168152" cy="783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596" y="6081300"/>
            <a:ext cx="702943" cy="701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 flipV="1">
            <a:off x="6976560" y="6081300"/>
            <a:ext cx="827323" cy="5572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730894" y="6081840"/>
            <a:ext cx="827323" cy="5572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13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C’est</a:t>
            </a:r>
            <a:r>
              <a:rPr lang="en-GB" dirty="0" smtClean="0"/>
              <a:t> </a:t>
            </a:r>
            <a:r>
              <a:rPr lang="en-GB" dirty="0" err="1" smtClean="0"/>
              <a:t>sorcier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www.youtube.com/watch?v=Gn9LjPlBTdU</a:t>
            </a:r>
            <a:endParaRPr lang="en-GB" dirty="0" smtClean="0"/>
          </a:p>
          <a:p>
            <a:r>
              <a:rPr lang="en-GB">
                <a:hlinkClick r:id="rId3"/>
              </a:rPr>
              <a:t>https://</a:t>
            </a:r>
            <a:r>
              <a:rPr lang="en-GB" smtClean="0">
                <a:hlinkClick r:id="rId3"/>
              </a:rPr>
              <a:t>www.youtube.com/watch?v=zDMjvydkHDg</a:t>
            </a:r>
            <a:endParaRPr lang="en-GB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735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Les </a:t>
            </a:r>
            <a:r>
              <a:rPr lang="en-GB" dirty="0" err="1" smtClean="0"/>
              <a:t>déserts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L’objectif</a:t>
            </a:r>
            <a:endParaRPr lang="en-GB" dirty="0" smtClean="0"/>
          </a:p>
          <a:p>
            <a:r>
              <a:rPr lang="en-GB" dirty="0" err="1" smtClean="0"/>
              <a:t>Pourquoi</a:t>
            </a:r>
            <a:r>
              <a:rPr lang="en-GB" dirty="0" smtClean="0"/>
              <a:t> </a:t>
            </a:r>
            <a:r>
              <a:rPr lang="en-GB" dirty="0" err="1" smtClean="0"/>
              <a:t>pleut-il</a:t>
            </a:r>
            <a:r>
              <a:rPr lang="en-GB" dirty="0" smtClean="0"/>
              <a:t> </a:t>
            </a:r>
            <a:r>
              <a:rPr lang="en-GB" dirty="0" err="1" smtClean="0"/>
              <a:t>si</a:t>
            </a:r>
            <a:r>
              <a:rPr lang="en-GB" dirty="0" smtClean="0"/>
              <a:t> </a:t>
            </a:r>
            <a:r>
              <a:rPr lang="en-GB" dirty="0" err="1" smtClean="0"/>
              <a:t>peu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les </a:t>
            </a:r>
            <a:r>
              <a:rPr lang="en-GB" dirty="0" err="1" smtClean="0"/>
              <a:t>déserts</a:t>
            </a:r>
            <a:r>
              <a:rPr lang="en-GB" dirty="0" smtClean="0"/>
              <a:t>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516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 </a:t>
            </a:r>
            <a:r>
              <a:rPr lang="en-GB" dirty="0" err="1" smtClean="0"/>
              <a:t>pluie</a:t>
            </a:r>
            <a:r>
              <a:rPr lang="en-GB" dirty="0" smtClean="0"/>
              <a:t> de convection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devez</a:t>
            </a:r>
            <a:r>
              <a:rPr lang="en-GB" dirty="0" smtClean="0"/>
              <a:t> </a:t>
            </a:r>
            <a:r>
              <a:rPr lang="en-GB" dirty="0" err="1" smtClean="0"/>
              <a:t>jouer</a:t>
            </a:r>
            <a:r>
              <a:rPr lang="en-GB" dirty="0" smtClean="0"/>
              <a:t> avec les </a:t>
            </a:r>
            <a:r>
              <a:rPr lang="en-GB" dirty="0" err="1" smtClean="0"/>
              <a:t>cartes</a:t>
            </a:r>
            <a:r>
              <a:rPr lang="en-GB" dirty="0" smtClean="0"/>
              <a:t> de la </a:t>
            </a:r>
            <a:r>
              <a:rPr lang="en-GB" dirty="0" err="1" smtClean="0"/>
              <a:t>pluie</a:t>
            </a:r>
            <a:r>
              <a:rPr lang="en-GB" dirty="0" smtClean="0"/>
              <a:t> de convection </a:t>
            </a:r>
          </a:p>
          <a:p>
            <a:r>
              <a:rPr lang="en-GB" dirty="0" err="1" smtClean="0"/>
              <a:t>Posez</a:t>
            </a:r>
            <a:r>
              <a:rPr lang="en-GB" dirty="0" smtClean="0"/>
              <a:t> les </a:t>
            </a:r>
            <a:r>
              <a:rPr lang="en-GB" dirty="0" err="1" smtClean="0"/>
              <a:t>cartes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ordre</a:t>
            </a:r>
            <a:r>
              <a:rPr lang="en-GB" dirty="0" smtClean="0"/>
              <a:t> </a:t>
            </a:r>
          </a:p>
          <a:p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564904"/>
            <a:ext cx="2616200" cy="357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676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Regardez</a:t>
            </a:r>
            <a:r>
              <a:rPr lang="en-GB" dirty="0" smtClean="0"/>
              <a:t> la video :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Vrai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faux ?</a:t>
            </a:r>
          </a:p>
          <a:p>
            <a:r>
              <a:rPr lang="en-GB" dirty="0" smtClean="0"/>
              <a:t>1. Il y a 5cm de </a:t>
            </a:r>
            <a:r>
              <a:rPr lang="en-GB" dirty="0" err="1" smtClean="0"/>
              <a:t>pluie</a:t>
            </a:r>
            <a:r>
              <a:rPr lang="en-GB" dirty="0" smtClean="0"/>
              <a:t> </a:t>
            </a:r>
            <a:r>
              <a:rPr lang="en-GB" dirty="0" err="1" smtClean="0"/>
              <a:t>chaque</a:t>
            </a:r>
            <a:r>
              <a:rPr lang="en-GB" dirty="0" smtClean="0"/>
              <a:t> </a:t>
            </a:r>
            <a:r>
              <a:rPr lang="en-GB" dirty="0" err="1" smtClean="0"/>
              <a:t>année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les </a:t>
            </a:r>
            <a:r>
              <a:rPr lang="en-GB" dirty="0" err="1" smtClean="0"/>
              <a:t>déserts</a:t>
            </a:r>
            <a:r>
              <a:rPr lang="en-GB" dirty="0" smtClean="0"/>
              <a:t>?</a:t>
            </a:r>
          </a:p>
          <a:p>
            <a:r>
              <a:rPr lang="en-GB" dirty="0" smtClean="0"/>
              <a:t>2. Il y a 60 cm de </a:t>
            </a:r>
            <a:r>
              <a:rPr lang="en-GB" dirty="0" err="1" smtClean="0"/>
              <a:t>pluie</a:t>
            </a:r>
            <a:r>
              <a:rPr lang="en-GB" dirty="0" smtClean="0"/>
              <a:t> </a:t>
            </a:r>
            <a:r>
              <a:rPr lang="en-GB" dirty="0" err="1" smtClean="0"/>
              <a:t>chaque</a:t>
            </a:r>
            <a:r>
              <a:rPr lang="en-GB" dirty="0" smtClean="0"/>
              <a:t> </a:t>
            </a:r>
            <a:r>
              <a:rPr lang="en-GB" dirty="0" err="1" smtClean="0"/>
              <a:t>année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les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 err="1" smtClean="0"/>
              <a:t>déserts</a:t>
            </a:r>
            <a:r>
              <a:rPr lang="en-GB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4114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Écoutez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La </a:t>
            </a:r>
            <a:r>
              <a:rPr lang="en-GB" dirty="0" err="1" smtClean="0"/>
              <a:t>plupart</a:t>
            </a:r>
            <a:r>
              <a:rPr lang="en-GB" dirty="0" smtClean="0"/>
              <a:t> de </a:t>
            </a:r>
            <a:r>
              <a:rPr lang="en-GB" dirty="0" err="1" smtClean="0"/>
              <a:t>déserts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  </a:t>
            </a:r>
            <a:r>
              <a:rPr lang="en-GB" dirty="0" err="1" smtClean="0"/>
              <a:t>situés</a:t>
            </a:r>
            <a:r>
              <a:rPr lang="en-GB" dirty="0" smtClean="0"/>
              <a:t> de part et </a:t>
            </a:r>
            <a:r>
              <a:rPr lang="en-GB" dirty="0" err="1" smtClean="0"/>
              <a:t>d’autre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 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ligne</a:t>
            </a:r>
            <a:r>
              <a:rPr lang="en-GB" dirty="0" smtClean="0"/>
              <a:t> </a:t>
            </a:r>
            <a:r>
              <a:rPr lang="en-GB" dirty="0" err="1" smtClean="0"/>
              <a:t>l’Équateur</a:t>
            </a:r>
            <a:endParaRPr lang="en-GB" dirty="0" smtClean="0"/>
          </a:p>
          <a:p>
            <a:r>
              <a:rPr lang="en-GB" dirty="0" err="1" smtClean="0"/>
              <a:t>L’air</a:t>
            </a:r>
            <a:r>
              <a:rPr lang="en-GB" dirty="0" smtClean="0"/>
              <a:t> </a:t>
            </a:r>
            <a:r>
              <a:rPr lang="en-GB" dirty="0" err="1" smtClean="0"/>
              <a:t>chaud</a:t>
            </a:r>
            <a:r>
              <a:rPr lang="en-GB" dirty="0" smtClean="0"/>
              <a:t> </a:t>
            </a:r>
            <a:r>
              <a:rPr lang="en-GB" dirty="0" err="1" smtClean="0"/>
              <a:t>monte</a:t>
            </a:r>
            <a:r>
              <a:rPr lang="en-GB" dirty="0" smtClean="0"/>
              <a:t> (1)</a:t>
            </a:r>
          </a:p>
          <a:p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montant</a:t>
            </a:r>
            <a:r>
              <a:rPr lang="en-GB" dirty="0" smtClean="0"/>
              <a:t> </a:t>
            </a:r>
            <a:r>
              <a:rPr lang="en-GB" dirty="0" err="1" smtClean="0"/>
              <a:t>l’air</a:t>
            </a:r>
            <a:r>
              <a:rPr lang="en-GB" dirty="0" smtClean="0"/>
              <a:t> </a:t>
            </a:r>
            <a:r>
              <a:rPr lang="en-GB" dirty="0" err="1" smtClean="0"/>
              <a:t>chaud</a:t>
            </a:r>
            <a:r>
              <a:rPr lang="en-GB" dirty="0" smtClean="0"/>
              <a:t> re-</a:t>
            </a:r>
            <a:r>
              <a:rPr lang="en-GB" dirty="0" err="1" smtClean="0"/>
              <a:t>froidit</a:t>
            </a:r>
            <a:r>
              <a:rPr lang="en-GB" dirty="0" smtClean="0"/>
              <a:t> (2)</a:t>
            </a:r>
          </a:p>
          <a:p>
            <a:r>
              <a:rPr lang="en-GB" dirty="0" err="1" smtClean="0"/>
              <a:t>L’eau</a:t>
            </a:r>
            <a:r>
              <a:rPr lang="en-GB" dirty="0" smtClean="0"/>
              <a:t> qui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contenu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err="1" smtClean="0"/>
              <a:t>l’air</a:t>
            </a:r>
            <a:r>
              <a:rPr lang="en-GB" dirty="0" smtClean="0"/>
              <a:t> se condense (3)</a:t>
            </a:r>
          </a:p>
          <a:p>
            <a:r>
              <a:rPr lang="en-GB" dirty="0" smtClean="0"/>
              <a:t>Et on a la formation de </a:t>
            </a:r>
            <a:r>
              <a:rPr lang="en-GB" dirty="0" err="1" smtClean="0"/>
              <a:t>nuages</a:t>
            </a:r>
            <a:r>
              <a:rPr lang="en-GB" dirty="0" smtClean="0"/>
              <a:t> au </a:t>
            </a:r>
            <a:r>
              <a:rPr lang="en-GB" dirty="0" err="1" smtClean="0"/>
              <a:t>niveau</a:t>
            </a:r>
            <a:r>
              <a:rPr lang="en-GB" dirty="0" smtClean="0"/>
              <a:t> de </a:t>
            </a:r>
            <a:r>
              <a:rPr lang="en-GB" dirty="0" err="1" smtClean="0"/>
              <a:t>L’Équateur</a:t>
            </a:r>
            <a:r>
              <a:rPr lang="en-GB" dirty="0" smtClean="0"/>
              <a:t>, </a:t>
            </a:r>
            <a:r>
              <a:rPr lang="en-GB" dirty="0" err="1" smtClean="0"/>
              <a:t>donc</a:t>
            </a:r>
            <a:r>
              <a:rPr lang="en-GB" dirty="0" smtClean="0"/>
              <a:t> beaucoup de </a:t>
            </a:r>
            <a:r>
              <a:rPr lang="en-GB" dirty="0" err="1" smtClean="0"/>
              <a:t>pluie</a:t>
            </a:r>
            <a:r>
              <a:rPr lang="en-GB" dirty="0" smtClean="0"/>
              <a:t> (4)</a:t>
            </a:r>
          </a:p>
          <a:p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-315416"/>
            <a:ext cx="2616200" cy="357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032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518</Words>
  <Application>Microsoft Office PowerPoint</Application>
  <PresentationFormat>On-screen Show (4:3)</PresentationFormat>
  <Paragraphs>92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Default Design</vt:lpstr>
      <vt:lpstr>Les déserts </vt:lpstr>
      <vt:lpstr>PowerPoint Presentation</vt:lpstr>
      <vt:lpstr>Où sont les déserts? </vt:lpstr>
      <vt:lpstr>  Où sont les déserts?  Vrai ou faux?  </vt:lpstr>
      <vt:lpstr>C’est sorcier </vt:lpstr>
      <vt:lpstr>Les déserts</vt:lpstr>
      <vt:lpstr>La pluie de convection</vt:lpstr>
      <vt:lpstr>Regardez la video :  </vt:lpstr>
      <vt:lpstr>Écoutez</vt:lpstr>
      <vt:lpstr>PowerPoint Presentation</vt:lpstr>
      <vt:lpstr>PowerPoint Presentation</vt:lpstr>
      <vt:lpstr>PowerPoint Presentation</vt:lpstr>
      <vt:lpstr>Atacama </vt:lpstr>
      <vt:lpstr>PowerPoint Presentation</vt:lpstr>
      <vt:lpstr>PowerPoint Presentation</vt:lpstr>
      <vt:lpstr>La pluie de convection (pluie causée par l’ascendance d’air chaud et humide)</vt:lpstr>
      <vt:lpstr>PowerPoint Presentation</vt:lpstr>
      <vt:lpstr>PowerPoint Presentation</vt:lpstr>
      <vt:lpstr>PowerPoint Presentation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déserts</dc:title>
  <dc:creator>Judith Woodfield</dc:creator>
  <cp:lastModifiedBy>Judith Woodfield</cp:lastModifiedBy>
  <cp:revision>30</cp:revision>
  <cp:lastPrinted>2015-05-14T06:53:29Z</cp:lastPrinted>
  <dcterms:created xsi:type="dcterms:W3CDTF">2015-04-26T20:18:54Z</dcterms:created>
  <dcterms:modified xsi:type="dcterms:W3CDTF">2018-02-25T15:48:15Z</dcterms:modified>
</cp:coreProperties>
</file>